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jaVgFq6fWejI1ROFLc/H5aHEJN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italic.fntdata"/><Relationship Id="rId10" Type="http://schemas.openxmlformats.org/officeDocument/2006/relationships/slide" Target="slides/slide5.xml"/><Relationship Id="rId32" Type="http://schemas.openxmlformats.org/officeDocument/2006/relationships/font" Target="fonts/CenturyGothic-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4bfd5010e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64bfd5010e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64bfd5010e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64bfd5010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64bfd5010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64bfd5010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4bfd5010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264bfd5010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4bfd5010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64bfd5010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64bfd5010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4bfd5010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64bfd5010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64bfd5010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4bfd5010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64bfd5010e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64bfd5010e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4bfd5010e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264bfd5010e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4bfd5010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64bfd5010e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64bfd5010e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4bfd5010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64bfd5010e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64bfd5010e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4bfd5010e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64bfd5010e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264bfd5010e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64bfd5010e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64bfd5010e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4bfd5010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64bfd5010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64bfd5010e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64bfd5010e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64bfd5010e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264bfd5010e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527170d8d_0_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6527170d8d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4c2e8dd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64c2e8dd2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64c2e8dd2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6527170d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6527170d8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26527170d8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4bfd501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64bfd5010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264bfd5010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527170d8d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6527170d8d_0_4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26527170d8d_0_4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115d61fc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b115d61fc7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b115d61fc7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527170d8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6527170d8d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6527170d8d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0"/>
          <p:cNvSpPr/>
          <p:nvPr/>
        </p:nvSpPr>
        <p:spPr>
          <a:xfrm>
            <a:off x="0" y="0"/>
            <a:ext cx="12192000" cy="6858000"/>
          </a:xfrm>
          <a:prstGeom prst="rect">
            <a:avLst/>
          </a:prstGeom>
          <a:solidFill>
            <a:srgbClr val="FBE4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50"/>
          <p:cNvSpPr txBox="1"/>
          <p:nvPr>
            <p:ph type="ctrTitle"/>
          </p:nvPr>
        </p:nvSpPr>
        <p:spPr>
          <a:xfrm>
            <a:off x="1193013" y="1922907"/>
            <a:ext cx="6992471" cy="15870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F3864"/>
              </a:buClr>
              <a:buSzPts val="5400"/>
              <a:buFont typeface="Century Gothic"/>
              <a:buNone/>
              <a:defRPr sz="54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0"/>
          <p:cNvSpPr txBox="1"/>
          <p:nvPr>
            <p:ph idx="1" type="subTitle"/>
          </p:nvPr>
        </p:nvSpPr>
        <p:spPr>
          <a:xfrm>
            <a:off x="1160929" y="3872752"/>
            <a:ext cx="6992471" cy="13850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ED7D31"/>
              </a:buClr>
              <a:buSzPts val="2400"/>
              <a:buNone/>
              <a:defRPr sz="2400">
                <a:solidFill>
                  <a:srgbClr val="ED7D31"/>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50"/>
          <p:cNvSpPr/>
          <p:nvPr/>
        </p:nvSpPr>
        <p:spPr>
          <a:xfrm>
            <a:off x="7923088" y="-83503"/>
            <a:ext cx="8537824" cy="7428216"/>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 name="Google Shape;23;p50"/>
          <p:cNvPicPr preferRelativeResize="0"/>
          <p:nvPr/>
        </p:nvPicPr>
        <p:blipFill rotWithShape="1">
          <a:blip r:embed="rId2">
            <a:alphaModFix/>
          </a:blip>
          <a:srcRect b="0" l="0" r="0" t="0"/>
          <a:stretch/>
        </p:blipFill>
        <p:spPr>
          <a:xfrm>
            <a:off x="1232848" y="487808"/>
            <a:ext cx="6350000" cy="1435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51"/>
          <p:cNvSpPr txBox="1"/>
          <p:nvPr>
            <p:ph type="title"/>
          </p:nvPr>
        </p:nvSpPr>
        <p:spPr>
          <a:xfrm>
            <a:off x="838200" y="501140"/>
            <a:ext cx="10515600" cy="9609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5B9F"/>
              </a:buClr>
              <a:buSzPts val="4000"/>
              <a:buFont typeface="Century Gothic"/>
              <a:buNone/>
              <a:defRPr sz="4000">
                <a:solidFill>
                  <a:srgbClr val="005B9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1"/>
          <p:cNvSpPr txBox="1"/>
          <p:nvPr>
            <p:ph idx="1" type="body"/>
          </p:nvPr>
        </p:nvSpPr>
        <p:spPr>
          <a:xfrm>
            <a:off x="838200" y="1344706"/>
            <a:ext cx="10515600" cy="50116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005B9F"/>
              </a:buClr>
              <a:buSzPts val="2500"/>
              <a:buNone/>
              <a:defRPr sz="2500">
                <a:solidFill>
                  <a:srgbClr val="005B9F"/>
                </a:solidFill>
                <a:latin typeface="Century Gothic"/>
                <a:ea typeface="Century Gothic"/>
                <a:cs typeface="Century Gothic"/>
                <a:sym typeface="Century Gothic"/>
              </a:defRPr>
            </a:lvl1pPr>
            <a:lvl2pPr indent="-355600" lvl="1" marL="914400" algn="l">
              <a:lnSpc>
                <a:spcPct val="110000"/>
              </a:lnSpc>
              <a:spcBef>
                <a:spcPts val="1100"/>
              </a:spcBef>
              <a:spcAft>
                <a:spcPts val="0"/>
              </a:spcAft>
              <a:buClr>
                <a:srgbClr val="262626"/>
              </a:buClr>
              <a:buSzPts val="2000"/>
              <a:buChar char="•"/>
              <a:defRPr sz="2000">
                <a:solidFill>
                  <a:srgbClr val="262626"/>
                </a:solidFill>
              </a:defRPr>
            </a:lvl2pPr>
            <a:lvl3pPr indent="-330200" lvl="2" marL="1371600" algn="l">
              <a:lnSpc>
                <a:spcPct val="90000"/>
              </a:lnSpc>
              <a:spcBef>
                <a:spcPts val="600"/>
              </a:spcBef>
              <a:spcAft>
                <a:spcPts val="0"/>
              </a:spcAft>
              <a:buClr>
                <a:srgbClr val="262626"/>
              </a:buClr>
              <a:buSzPts val="1600"/>
              <a:buChar char="•"/>
              <a:defRPr sz="1600">
                <a:solidFill>
                  <a:srgbClr val="262626"/>
                </a:solidFill>
              </a:defRPr>
            </a:lvl3pPr>
            <a:lvl4pPr indent="-330200" lvl="3" marL="1828800" algn="l">
              <a:lnSpc>
                <a:spcPct val="90000"/>
              </a:lnSpc>
              <a:spcBef>
                <a:spcPts val="500"/>
              </a:spcBef>
              <a:spcAft>
                <a:spcPts val="0"/>
              </a:spcAft>
              <a:buClr>
                <a:srgbClr val="262626"/>
              </a:buClr>
              <a:buSzPts val="1600"/>
              <a:buChar char="•"/>
              <a:defRPr sz="1600">
                <a:solidFill>
                  <a:srgbClr val="262626"/>
                </a:solidFill>
              </a:defRPr>
            </a:lvl4pPr>
            <a:lvl5pPr indent="-330200" lvl="4" marL="2286000" algn="l">
              <a:lnSpc>
                <a:spcPct val="90000"/>
              </a:lnSpc>
              <a:spcBef>
                <a:spcPts val="500"/>
              </a:spcBef>
              <a:spcAft>
                <a:spcPts val="0"/>
              </a:spcAft>
              <a:buClr>
                <a:srgbClr val="262626"/>
              </a:buClr>
              <a:buSzPts val="1600"/>
              <a:buChar char="•"/>
              <a:defRPr sz="1600">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51"/>
          <p:cNvPicPr preferRelativeResize="0"/>
          <p:nvPr/>
        </p:nvPicPr>
        <p:blipFill rotWithShape="1">
          <a:blip r:embed="rId2">
            <a:alphaModFix/>
          </a:blip>
          <a:srcRect b="0" l="0" r="0" t="0"/>
          <a:stretch/>
        </p:blipFill>
        <p:spPr>
          <a:xfrm>
            <a:off x="8708888" y="274733"/>
            <a:ext cx="2577029" cy="582408"/>
          </a:xfrm>
          <a:prstGeom prst="rect">
            <a:avLst/>
          </a:prstGeom>
          <a:noFill/>
          <a:ln>
            <a:noFill/>
          </a:ln>
        </p:spPr>
      </p:pic>
      <p:grpSp>
        <p:nvGrpSpPr>
          <p:cNvPr id="31" name="Google Shape;31;p51"/>
          <p:cNvGrpSpPr/>
          <p:nvPr/>
        </p:nvGrpSpPr>
        <p:grpSpPr>
          <a:xfrm rot="10800000">
            <a:off x="11285917" y="-25007"/>
            <a:ext cx="8408896" cy="966641"/>
            <a:chOff x="0" y="5897054"/>
            <a:chExt cx="8408896" cy="966641"/>
          </a:xfrm>
        </p:grpSpPr>
        <p:sp>
          <p:nvSpPr>
            <p:cNvPr id="32" name="Google Shape;32;p51"/>
            <p:cNvSpPr/>
            <p:nvPr/>
          </p:nvSpPr>
          <p:spPr>
            <a:xfrm>
              <a:off x="0" y="5897054"/>
              <a:ext cx="7987553" cy="96094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51"/>
            <p:cNvSpPr/>
            <p:nvPr/>
          </p:nvSpPr>
          <p:spPr>
            <a:xfrm>
              <a:off x="7566214" y="5902749"/>
              <a:ext cx="842682" cy="960946"/>
            </a:xfrm>
            <a:prstGeom prst="triangle">
              <a:avLst>
                <a:gd fmla="val 50000" name="adj"/>
              </a:avLst>
            </a:pr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2"/>
          <p:cNvSpPr txBox="1"/>
          <p:nvPr>
            <p:ph type="title"/>
          </p:nvPr>
        </p:nvSpPr>
        <p:spPr>
          <a:xfrm>
            <a:off x="863934" y="2146802"/>
            <a:ext cx="6563561" cy="285273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2"/>
          <p:cNvSpPr txBox="1"/>
          <p:nvPr>
            <p:ph idx="1" type="body"/>
          </p:nvPr>
        </p:nvSpPr>
        <p:spPr>
          <a:xfrm>
            <a:off x="831850" y="5221288"/>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52"/>
          <p:cNvSpPr/>
          <p:nvPr/>
        </p:nvSpPr>
        <p:spPr>
          <a:xfrm>
            <a:off x="7923088" y="0"/>
            <a:ext cx="8537824" cy="7428216"/>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 name="Google Shape;41;p52"/>
          <p:cNvPicPr preferRelativeResize="0"/>
          <p:nvPr/>
        </p:nvPicPr>
        <p:blipFill rotWithShape="1">
          <a:blip r:embed="rId2">
            <a:alphaModFix/>
          </a:blip>
          <a:srcRect b="0" l="0" r="0" t="0"/>
          <a:stretch/>
        </p:blipFill>
        <p:spPr>
          <a:xfrm>
            <a:off x="1004371" y="538064"/>
            <a:ext cx="3567629" cy="806283"/>
          </a:xfrm>
          <a:prstGeom prst="rect">
            <a:avLst/>
          </a:prstGeom>
          <a:noFill/>
          <a:ln>
            <a:noFill/>
          </a:ln>
        </p:spPr>
      </p:pic>
      <p:sp>
        <p:nvSpPr>
          <p:cNvPr id="42" name="Google Shape;42;p52"/>
          <p:cNvSpPr/>
          <p:nvPr/>
        </p:nvSpPr>
        <p:spPr>
          <a:xfrm rot="10800000">
            <a:off x="7992980" y="-2108691"/>
            <a:ext cx="5424297" cy="4719335"/>
          </a:xfrm>
          <a:prstGeom prst="triangle">
            <a:avLst>
              <a:gd fmla="val 50000" name="adj"/>
            </a:avLst>
          </a:prstGeom>
          <a:solidFill>
            <a:srgbClr val="833C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B9F"/>
              </a:buClr>
              <a:buSzPts val="4400"/>
              <a:buFont typeface="Century Gothic"/>
              <a:buNone/>
              <a:defRPr>
                <a:solidFill>
                  <a:srgbClr val="005B9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3"/>
          <p:cNvSpPr txBox="1"/>
          <p:nvPr>
            <p:ph idx="1" type="body"/>
          </p:nvPr>
        </p:nvSpPr>
        <p:spPr>
          <a:xfrm>
            <a:off x="838200" y="1825625"/>
            <a:ext cx="5017168"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5B9F"/>
              </a:buClr>
              <a:buSzPts val="2500"/>
              <a:buNone/>
              <a:defRPr sz="2500">
                <a:solidFill>
                  <a:srgbClr val="005B9F"/>
                </a:solidFill>
                <a:latin typeface="Century Gothic"/>
                <a:ea typeface="Century Gothic"/>
                <a:cs typeface="Century Gothic"/>
                <a:sym typeface="Century Gothic"/>
              </a:defRPr>
            </a:lvl1pPr>
            <a:lvl2pPr indent="-381000" lvl="1" marL="914400" algn="l">
              <a:lnSpc>
                <a:spcPct val="90000"/>
              </a:lnSpc>
              <a:spcBef>
                <a:spcPts val="1100"/>
              </a:spcBef>
              <a:spcAft>
                <a:spcPts val="0"/>
              </a:spcAft>
              <a:buClr>
                <a:srgbClr val="262626"/>
              </a:buClr>
              <a:buSzPts val="2400"/>
              <a:buChar char="•"/>
              <a:defRPr>
                <a:solidFill>
                  <a:srgbClr val="262626"/>
                </a:solidFill>
              </a:defRPr>
            </a:lvl2pPr>
            <a:lvl3pPr indent="-355600" lvl="2" marL="1371600" algn="l">
              <a:lnSpc>
                <a:spcPct val="90000"/>
              </a:lnSpc>
              <a:spcBef>
                <a:spcPts val="600"/>
              </a:spcBef>
              <a:spcAft>
                <a:spcPts val="0"/>
              </a:spcAft>
              <a:buClr>
                <a:srgbClr val="262626"/>
              </a:buClr>
              <a:buSzPts val="2000"/>
              <a:buChar char="•"/>
              <a:defRPr>
                <a:solidFill>
                  <a:srgbClr val="262626"/>
                </a:solidFill>
              </a:defRPr>
            </a:lvl3pPr>
            <a:lvl4pPr indent="-342900" lvl="3" marL="1828800" algn="l">
              <a:lnSpc>
                <a:spcPct val="90000"/>
              </a:lnSpc>
              <a:spcBef>
                <a:spcPts val="500"/>
              </a:spcBef>
              <a:spcAft>
                <a:spcPts val="0"/>
              </a:spcAft>
              <a:buClr>
                <a:srgbClr val="262626"/>
              </a:buClr>
              <a:buSzPts val="1800"/>
              <a:buChar char="•"/>
              <a:defRPr>
                <a:solidFill>
                  <a:srgbClr val="262626"/>
                </a:solidFill>
              </a:defRPr>
            </a:lvl4pPr>
            <a:lvl5pPr indent="-342900" lvl="4" marL="2286000" algn="l">
              <a:lnSpc>
                <a:spcPct val="90000"/>
              </a:lnSpc>
              <a:spcBef>
                <a:spcPts val="500"/>
              </a:spcBef>
              <a:spcAft>
                <a:spcPts val="0"/>
              </a:spcAft>
              <a:buClr>
                <a:srgbClr val="262626"/>
              </a:buClr>
              <a:buSzPts val="18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3"/>
          <p:cNvSpPr txBox="1"/>
          <p:nvPr>
            <p:ph idx="2" type="body"/>
          </p:nvPr>
        </p:nvSpPr>
        <p:spPr>
          <a:xfrm>
            <a:off x="6336632" y="1825625"/>
            <a:ext cx="5017168"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5B9F"/>
              </a:buClr>
              <a:buSzPts val="2500"/>
              <a:buNone/>
              <a:defRPr sz="2500">
                <a:solidFill>
                  <a:srgbClr val="005B9F"/>
                </a:solidFill>
                <a:latin typeface="Century Gothic"/>
                <a:ea typeface="Century Gothic"/>
                <a:cs typeface="Century Gothic"/>
                <a:sym typeface="Century Gothic"/>
              </a:defRPr>
            </a:lvl1pPr>
            <a:lvl2pPr indent="-381000" lvl="1" marL="914400" algn="l">
              <a:lnSpc>
                <a:spcPct val="90000"/>
              </a:lnSpc>
              <a:spcBef>
                <a:spcPts val="1100"/>
              </a:spcBef>
              <a:spcAft>
                <a:spcPts val="0"/>
              </a:spcAft>
              <a:buClr>
                <a:srgbClr val="262626"/>
              </a:buClr>
              <a:buSzPts val="2400"/>
              <a:buChar char="•"/>
              <a:defRPr>
                <a:solidFill>
                  <a:srgbClr val="262626"/>
                </a:solidFill>
              </a:defRPr>
            </a:lvl2pPr>
            <a:lvl3pPr indent="-355600" lvl="2" marL="1371600" algn="l">
              <a:lnSpc>
                <a:spcPct val="90000"/>
              </a:lnSpc>
              <a:spcBef>
                <a:spcPts val="600"/>
              </a:spcBef>
              <a:spcAft>
                <a:spcPts val="0"/>
              </a:spcAft>
              <a:buClr>
                <a:srgbClr val="262626"/>
              </a:buClr>
              <a:buSzPts val="2000"/>
              <a:buChar char="•"/>
              <a:defRPr>
                <a:solidFill>
                  <a:srgbClr val="262626"/>
                </a:solidFill>
              </a:defRPr>
            </a:lvl3pPr>
            <a:lvl4pPr indent="-342900" lvl="3" marL="1828800" algn="l">
              <a:lnSpc>
                <a:spcPct val="90000"/>
              </a:lnSpc>
              <a:spcBef>
                <a:spcPts val="500"/>
              </a:spcBef>
              <a:spcAft>
                <a:spcPts val="0"/>
              </a:spcAft>
              <a:buClr>
                <a:srgbClr val="262626"/>
              </a:buClr>
              <a:buSzPts val="1800"/>
              <a:buChar char="•"/>
              <a:defRPr>
                <a:solidFill>
                  <a:srgbClr val="262626"/>
                </a:solidFill>
              </a:defRPr>
            </a:lvl4pPr>
            <a:lvl5pPr indent="-342900" lvl="4" marL="2286000" algn="l">
              <a:lnSpc>
                <a:spcPct val="90000"/>
              </a:lnSpc>
              <a:spcBef>
                <a:spcPts val="500"/>
              </a:spcBef>
              <a:spcAft>
                <a:spcPts val="0"/>
              </a:spcAft>
              <a:buClr>
                <a:srgbClr val="262626"/>
              </a:buClr>
              <a:buSzPts val="18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p53"/>
          <p:cNvPicPr preferRelativeResize="0"/>
          <p:nvPr/>
        </p:nvPicPr>
        <p:blipFill rotWithShape="1">
          <a:blip r:embed="rId2">
            <a:alphaModFix/>
          </a:blip>
          <a:srcRect b="0" l="0" r="0" t="0"/>
          <a:stretch/>
        </p:blipFill>
        <p:spPr>
          <a:xfrm>
            <a:off x="8708888" y="274733"/>
            <a:ext cx="2577029" cy="582408"/>
          </a:xfrm>
          <a:prstGeom prst="rect">
            <a:avLst/>
          </a:prstGeom>
          <a:noFill/>
          <a:ln>
            <a:noFill/>
          </a:ln>
        </p:spPr>
      </p:pic>
      <p:grpSp>
        <p:nvGrpSpPr>
          <p:cNvPr id="51" name="Google Shape;51;p53"/>
          <p:cNvGrpSpPr/>
          <p:nvPr/>
        </p:nvGrpSpPr>
        <p:grpSpPr>
          <a:xfrm rot="10800000">
            <a:off x="11285917" y="-25007"/>
            <a:ext cx="8408896" cy="966641"/>
            <a:chOff x="0" y="5897054"/>
            <a:chExt cx="8408896" cy="966641"/>
          </a:xfrm>
        </p:grpSpPr>
        <p:sp>
          <p:nvSpPr>
            <p:cNvPr id="52" name="Google Shape;52;p53"/>
            <p:cNvSpPr/>
            <p:nvPr/>
          </p:nvSpPr>
          <p:spPr>
            <a:xfrm>
              <a:off x="0" y="5897054"/>
              <a:ext cx="7987553" cy="96094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53"/>
            <p:cNvSpPr/>
            <p:nvPr/>
          </p:nvSpPr>
          <p:spPr>
            <a:xfrm>
              <a:off x="7566214" y="5902749"/>
              <a:ext cx="842682" cy="960946"/>
            </a:xfrm>
            <a:prstGeom prst="triangle">
              <a:avLst>
                <a:gd fmla="val 50000" name="adj"/>
              </a:avLst>
            </a:prstGeom>
            <a:solidFill>
              <a:srgbClr val="ED7D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8"/>
          <p:cNvSpPr/>
          <p:nvPr>
            <p:ph idx="2" type="pic"/>
          </p:nvPr>
        </p:nvSpPr>
        <p:spPr>
          <a:xfrm>
            <a:off x="5183188" y="987425"/>
            <a:ext cx="6172200" cy="4873625"/>
          </a:xfrm>
          <a:prstGeom prst="rect">
            <a:avLst/>
          </a:prstGeom>
          <a:noFill/>
          <a:ln>
            <a:noFill/>
          </a:ln>
        </p:spPr>
      </p:sp>
      <p:sp>
        <p:nvSpPr>
          <p:cNvPr id="82" name="Google Shape;82;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ov.ca.gov/wp-content/uploads/2022/09/9.13.22-EO-N-16-22-Equity.pdf?emrc=c11513"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areereducation.gov.c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1283950" y="2175054"/>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F5496"/>
              </a:buClr>
              <a:buSzPts val="5400"/>
              <a:buFont typeface="Century Gothic"/>
              <a:buNone/>
            </a:pPr>
            <a:r>
              <a:rPr lang="en-US" sz="5100">
                <a:solidFill>
                  <a:srgbClr val="2F5496"/>
                </a:solidFill>
              </a:rPr>
              <a:t>Preliminary Concepts</a:t>
            </a:r>
            <a:endParaRPr sz="5100"/>
          </a:p>
        </p:txBody>
      </p:sp>
      <p:sp>
        <p:nvSpPr>
          <p:cNvPr id="103" name="Google Shape;103;p1"/>
          <p:cNvSpPr txBox="1"/>
          <p:nvPr>
            <p:ph idx="1" type="subTitle"/>
          </p:nvPr>
        </p:nvSpPr>
        <p:spPr>
          <a:xfrm>
            <a:off x="1339344" y="4373883"/>
            <a:ext cx="9144000" cy="88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D7D31"/>
              </a:buClr>
              <a:buSzPts val="2400"/>
              <a:buNone/>
            </a:pPr>
            <a:r>
              <a:t/>
            </a:r>
            <a:endParaRPr>
              <a:latin typeface="Century Gothic"/>
              <a:ea typeface="Century Gothic"/>
              <a:cs typeface="Century Gothic"/>
              <a:sym typeface="Century Gothic"/>
            </a:endParaRPr>
          </a:p>
          <a:p>
            <a:pPr indent="0" lvl="0" marL="0" rtl="0" algn="l">
              <a:lnSpc>
                <a:spcPct val="90000"/>
              </a:lnSpc>
              <a:spcBef>
                <a:spcPts val="1000"/>
              </a:spcBef>
              <a:spcAft>
                <a:spcPts val="0"/>
              </a:spcAft>
              <a:buClr>
                <a:schemeClr val="accent2"/>
              </a:buClr>
              <a:buSzPts val="2400"/>
              <a:buNone/>
            </a:pPr>
            <a:r>
              <a:rPr lang="en-US">
                <a:solidFill>
                  <a:schemeClr val="accent2"/>
                </a:solidFill>
              </a:rPr>
              <a:t>January</a:t>
            </a:r>
            <a:r>
              <a:rPr lang="en-US">
                <a:solidFill>
                  <a:schemeClr val="accent2"/>
                </a:solidFill>
                <a:latin typeface="Century Gothic"/>
                <a:ea typeface="Century Gothic"/>
                <a:cs typeface="Century Gothic"/>
                <a:sym typeface="Century Gothic"/>
              </a:rPr>
              <a:t> 24, 2024</a:t>
            </a:r>
            <a:endParaRPr>
              <a:solidFill>
                <a:schemeClr val="accent2"/>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type="title"/>
          </p:nvPr>
        </p:nvSpPr>
        <p:spPr>
          <a:xfrm>
            <a:off x="838200" y="501140"/>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Issues</a:t>
            </a:r>
            <a:endParaRPr/>
          </a:p>
        </p:txBody>
      </p:sp>
      <p:sp>
        <p:nvSpPr>
          <p:cNvPr id="183" name="Google Shape;183;p10"/>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SzPts val="2300"/>
              <a:buChar char="●"/>
            </a:pPr>
            <a:r>
              <a:rPr lang="en-US" sz="2300">
                <a:solidFill>
                  <a:schemeClr val="dk1"/>
                </a:solidFill>
                <a:latin typeface="Century Gothic"/>
                <a:ea typeface="Century Gothic"/>
                <a:cs typeface="Century Gothic"/>
                <a:sym typeface="Century Gothic"/>
              </a:rPr>
              <a:t>Education and training programs with similar goals are </a:t>
            </a:r>
            <a:r>
              <a:rPr b="1" lang="en-US" sz="2300">
                <a:solidFill>
                  <a:schemeClr val="accent1"/>
                </a:solidFill>
              </a:rPr>
              <a:t>funded through numerous</a:t>
            </a:r>
            <a:r>
              <a:rPr lang="en-US" sz="2300">
                <a:solidFill>
                  <a:schemeClr val="dk1"/>
                </a:solidFill>
                <a:latin typeface="Century Gothic"/>
                <a:ea typeface="Century Gothic"/>
                <a:cs typeface="Century Gothic"/>
                <a:sym typeface="Century Gothic"/>
              </a:rPr>
              <a:t> agencies, base funding, and specialized grant programs. </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SzPts val="2300"/>
              <a:buChar char="●"/>
            </a:pPr>
            <a:r>
              <a:rPr lang="en-US" sz="2300">
                <a:solidFill>
                  <a:schemeClr val="dk1"/>
                </a:solidFill>
              </a:rPr>
              <a:t>Short-term, topical funding streams </a:t>
            </a:r>
            <a:r>
              <a:rPr lang="en-US" sz="2300">
                <a:solidFill>
                  <a:schemeClr val="dk1"/>
                </a:solidFill>
                <a:latin typeface="Century Gothic"/>
                <a:ea typeface="Century Gothic"/>
                <a:cs typeface="Century Gothic"/>
                <a:sym typeface="Century Gothic"/>
              </a:rPr>
              <a:t>incentivize </a:t>
            </a:r>
            <a:r>
              <a:rPr b="1" lang="en-US" sz="2300">
                <a:solidFill>
                  <a:schemeClr val="accent1"/>
                </a:solidFill>
              </a:rPr>
              <a:t>pilot programs</a:t>
            </a:r>
            <a:r>
              <a:rPr lang="en-US" sz="2300">
                <a:solidFill>
                  <a:schemeClr val="dk1"/>
                </a:solidFill>
                <a:latin typeface="Century Gothic"/>
                <a:ea typeface="Century Gothic"/>
                <a:cs typeface="Century Gothic"/>
                <a:sym typeface="Century Gothic"/>
              </a:rPr>
              <a:t> rather than structural change. </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SzPts val="2300"/>
              <a:buChar char="●"/>
            </a:pPr>
            <a:r>
              <a:rPr lang="en-US" sz="2300">
                <a:solidFill>
                  <a:schemeClr val="dk1"/>
                </a:solidFill>
                <a:latin typeface="Century Gothic"/>
                <a:ea typeface="Century Gothic"/>
                <a:cs typeface="Century Gothic"/>
                <a:sym typeface="Century Gothic"/>
              </a:rPr>
              <a:t>Information is not readily available on the outcomes of many education and training programs, or how those </a:t>
            </a:r>
            <a:r>
              <a:rPr b="1" lang="en-US" sz="2300">
                <a:solidFill>
                  <a:schemeClr val="accent1"/>
                </a:solidFill>
              </a:rPr>
              <a:t>outcomes</a:t>
            </a:r>
            <a:r>
              <a:rPr lang="en-US" sz="2300">
                <a:solidFill>
                  <a:schemeClr val="dk1"/>
                </a:solidFill>
                <a:latin typeface="Century Gothic"/>
                <a:ea typeface="Century Gothic"/>
                <a:cs typeface="Century Gothic"/>
                <a:sym typeface="Century Gothic"/>
              </a:rPr>
              <a:t> vary for different populations.</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SzPts val="2300"/>
              <a:buChar char="●"/>
            </a:pPr>
            <a:r>
              <a:rPr lang="en-US" sz="2300">
                <a:solidFill>
                  <a:schemeClr val="dk1"/>
                </a:solidFill>
                <a:latin typeface="Century Gothic"/>
                <a:ea typeface="Century Gothic"/>
                <a:cs typeface="Century Gothic"/>
                <a:sym typeface="Century Gothic"/>
              </a:rPr>
              <a:t>Education and training offerings may be </a:t>
            </a:r>
            <a:r>
              <a:rPr b="1" lang="en-US" sz="2300">
                <a:solidFill>
                  <a:schemeClr val="accent1"/>
                </a:solidFill>
              </a:rPr>
              <a:t>misaligned with the changing labor market</a:t>
            </a:r>
            <a:r>
              <a:rPr lang="en-US" sz="2300">
                <a:solidFill>
                  <a:schemeClr val="dk1"/>
                </a:solidFill>
                <a:latin typeface="Century Gothic"/>
                <a:ea typeface="Century Gothic"/>
                <a:cs typeface="Century Gothic"/>
                <a:sym typeface="Century Gothic"/>
              </a:rPr>
              <a:t>. </a:t>
            </a:r>
            <a:endParaRPr sz="23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64bfd5010e_0_71"/>
          <p:cNvSpPr txBox="1"/>
          <p:nvPr>
            <p:ph type="title"/>
          </p:nvPr>
        </p:nvSpPr>
        <p:spPr>
          <a:xfrm>
            <a:off x="838200" y="501140"/>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190" name="Google Shape;190;g264bfd5010e_0_71"/>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rmAutofit/>
          </a:bodyPr>
          <a:lstStyle/>
          <a:p>
            <a:pPr indent="-400050" lvl="0" marL="457200" rtl="0" algn="l">
              <a:lnSpc>
                <a:spcPct val="115000"/>
              </a:lnSpc>
              <a:spcBef>
                <a:spcPts val="1000"/>
              </a:spcBef>
              <a:spcAft>
                <a:spcPts val="0"/>
              </a:spcAft>
              <a:buSzPts val="2700"/>
              <a:buChar char="●"/>
            </a:pPr>
            <a:r>
              <a:rPr lang="en-US" sz="2700">
                <a:solidFill>
                  <a:schemeClr val="dk1"/>
                </a:solidFill>
                <a:extLst>
                  <a:ext uri="http://customooxmlschemas.google.com/">
                    <go:slidesCustomData xmlns:go="http://customooxmlschemas.google.com/" textRoundtripDataId="2"/>
                  </a:ext>
                </a:extLst>
              </a:rPr>
              <a:t>E</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textRoundtripDataId="3"/>
                  </a:ext>
                </a:extLst>
              </a:rPr>
              <a:t>stablish a </a:t>
            </a:r>
            <a:r>
              <a:rPr b="1" lang="en-US" sz="2700">
                <a:solidFill>
                  <a:schemeClr val="accent1"/>
                </a:solidFill>
                <a:latin typeface="Century Gothic"/>
                <a:ea typeface="Century Gothic"/>
                <a:cs typeface="Century Gothic"/>
                <a:sym typeface="Century Gothic"/>
                <a:extLst>
                  <a:ext uri="http://customooxmlschemas.google.com/">
                    <go:slidesCustomData xmlns:go="http://customooxmlschemas.google.com/" textRoundtripDataId="4"/>
                  </a:ext>
                </a:extLst>
              </a:rPr>
              <a:t>state career coordination body</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textRoundtripDataId="5"/>
                  </a:ext>
                </a:extLst>
              </a:rPr>
              <a:t> made up </a:t>
            </a:r>
            <a:r>
              <a:rPr lang="en-US" sz="2700">
                <a:solidFill>
                  <a:schemeClr val="dk1"/>
                </a:solidFill>
                <a:extLst>
                  <a:ext uri="http://customooxmlschemas.google.com/">
                    <go:slidesCustomData xmlns:go="http://customooxmlschemas.google.com/" textRoundtripDataId="6"/>
                  </a:ext>
                </a:extLst>
              </a:rPr>
              <a:t>of workforce, education, and employer representatives  that establishes joint plans and allo</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textRoundtripDataId="7"/>
                  </a:ext>
                </a:extLst>
              </a:rPr>
              <a:t>cates state and federal funding related to educational attainment and career education </a:t>
            </a:r>
            <a:endParaRPr sz="2700">
              <a:solidFill>
                <a:schemeClr val="dk1"/>
              </a:solidFill>
              <a:latin typeface="Century Gothic"/>
              <a:ea typeface="Century Gothic"/>
              <a:cs typeface="Century Gothic"/>
              <a:sym typeface="Century Gothic"/>
            </a:endParaRPr>
          </a:p>
          <a:p>
            <a:pPr indent="-400050" lvl="0" marL="457200" rtl="0" algn="l">
              <a:lnSpc>
                <a:spcPct val="115000"/>
              </a:lnSpc>
              <a:spcBef>
                <a:spcPts val="1000"/>
              </a:spcBef>
              <a:spcAft>
                <a:spcPts val="0"/>
              </a:spcAft>
              <a:buSzPts val="2700"/>
              <a:buChar char="●"/>
            </a:pPr>
            <a:r>
              <a:rPr lang="en-US" sz="2700">
                <a:solidFill>
                  <a:schemeClr val="dk1"/>
                </a:solidFill>
              </a:rPr>
              <a:t>D</a:t>
            </a:r>
            <a:r>
              <a:rPr lang="en-US" sz="2700">
                <a:solidFill>
                  <a:schemeClr val="dk1"/>
                </a:solidFill>
                <a:latin typeface="Century Gothic"/>
                <a:ea typeface="Century Gothic"/>
                <a:cs typeface="Century Gothic"/>
                <a:sym typeface="Century Gothic"/>
              </a:rPr>
              <a:t>istribute funds through </a:t>
            </a:r>
            <a:r>
              <a:rPr b="1" lang="en-US" sz="2700">
                <a:solidFill>
                  <a:schemeClr val="accent1"/>
                </a:solidFill>
                <a:latin typeface="Century Gothic"/>
                <a:ea typeface="Century Gothic"/>
                <a:cs typeface="Century Gothic"/>
                <a:sym typeface="Century Gothic"/>
              </a:rPr>
              <a:t>regional career councils </a:t>
            </a:r>
            <a:r>
              <a:rPr lang="en-US" sz="2700">
                <a:solidFill>
                  <a:schemeClr val="dk1"/>
                </a:solidFill>
              </a:rPr>
              <a:t>that include workforce, education, and employer representatives, which also coordinates regiona</a:t>
            </a:r>
            <a:r>
              <a:rPr lang="en-US" sz="2700">
                <a:solidFill>
                  <a:schemeClr val="dk1"/>
                </a:solidFill>
                <a:latin typeface="Century Gothic"/>
                <a:ea typeface="Century Gothic"/>
                <a:cs typeface="Century Gothic"/>
                <a:sym typeface="Century Gothic"/>
              </a:rPr>
              <a:t>l employer engagement while protecting local employer partnerships </a:t>
            </a:r>
            <a:endParaRPr sz="2700">
              <a:solidFill>
                <a:schemeClr val="dk1"/>
              </a:solidFill>
              <a:latin typeface="Century Gothic"/>
              <a:ea typeface="Century Gothic"/>
              <a:cs typeface="Century Gothic"/>
              <a:sym typeface="Century Gothic"/>
            </a:endParaRPr>
          </a:p>
          <a:p>
            <a:pPr indent="0" lvl="0" marL="0" rtl="0" algn="l">
              <a:lnSpc>
                <a:spcPct val="115000"/>
              </a:lnSpc>
              <a:spcBef>
                <a:spcPts val="1000"/>
              </a:spcBef>
              <a:spcAft>
                <a:spcPts val="1000"/>
              </a:spcAft>
              <a:buSzPts val="25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64bfd5010e_0_7"/>
          <p:cNvSpPr txBox="1"/>
          <p:nvPr>
            <p:ph type="title"/>
          </p:nvPr>
        </p:nvSpPr>
        <p:spPr>
          <a:xfrm>
            <a:off x="838200" y="501140"/>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197" name="Google Shape;197;g264bfd5010e_0_7"/>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rmAutofit fontScale="92500" lnSpcReduction="20000"/>
          </a:bodyPr>
          <a:lstStyle/>
          <a:p>
            <a:pPr indent="-387253" lvl="0" marL="457200" rtl="0" algn="l">
              <a:lnSpc>
                <a:spcPct val="115000"/>
              </a:lnSpc>
              <a:spcBef>
                <a:spcPts val="0"/>
              </a:spcBef>
              <a:spcAft>
                <a:spcPts val="0"/>
              </a:spcAft>
              <a:buSzPct val="100000"/>
              <a:buChar char="●"/>
            </a:pPr>
            <a:r>
              <a:rPr lang="en-US" sz="2700">
                <a:solidFill>
                  <a:schemeClr val="dk1"/>
                </a:solidFill>
                <a:extLst>
                  <a:ext uri="http://customooxmlschemas.google.com/">
                    <go:slidesCustomData xmlns:go="http://customooxmlschemas.google.com/" textRoundtripDataId="8"/>
                  </a:ext>
                </a:extLst>
              </a:rPr>
              <a:t>P</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textRoundtripDataId="9"/>
                  </a:ext>
                </a:extLst>
              </a:rPr>
              <a:t>rovide</a:t>
            </a:r>
            <a:r>
              <a:rPr b="1" lang="en-US" sz="2700">
                <a:solidFill>
                  <a:schemeClr val="accent1"/>
                </a:solidFill>
                <a:latin typeface="Century Gothic"/>
                <a:ea typeface="Century Gothic"/>
                <a:cs typeface="Century Gothic"/>
                <a:sym typeface="Century Gothic"/>
                <a:extLst>
                  <a:ext uri="http://customooxmlschemas.google.com/">
                    <go:slidesCustomData xmlns:go="http://customooxmlschemas.google.com/" textRoundtripDataId="10"/>
                  </a:ext>
                </a:extLst>
              </a:rPr>
              <a:t> information on regional labor markets</a:t>
            </a:r>
            <a:r>
              <a:rPr lang="en-US" sz="2700">
                <a:solidFill>
                  <a:schemeClr val="dk1"/>
                </a:solidFill>
                <a:latin typeface="Century Gothic"/>
                <a:ea typeface="Century Gothic"/>
                <a:cs typeface="Century Gothic"/>
                <a:sym typeface="Century Gothic"/>
                <a:extLst>
                  <a:ext uri="http://customooxmlschemas.google.com/">
                    <go:slidesCustomData xmlns:go="http://customooxmlschemas.google.com/" textRoundtripDataId="11"/>
                  </a:ext>
                </a:extLst>
              </a:rPr>
              <a:t> through a statewide entity that helps to pinpoint education and training needs that would allow specific populations to progress in specific sectors </a:t>
            </a:r>
            <a:endParaRPr sz="2700">
              <a:solidFill>
                <a:schemeClr val="dk1"/>
              </a:solidFill>
              <a:latin typeface="Century Gothic"/>
              <a:ea typeface="Century Gothic"/>
              <a:cs typeface="Century Gothic"/>
              <a:sym typeface="Century Gothic"/>
            </a:endParaRPr>
          </a:p>
          <a:p>
            <a:pPr indent="-387253" lvl="0" marL="457200" rtl="0" algn="l">
              <a:lnSpc>
                <a:spcPct val="115000"/>
              </a:lnSpc>
              <a:spcBef>
                <a:spcPts val="1000"/>
              </a:spcBef>
              <a:spcAft>
                <a:spcPts val="0"/>
              </a:spcAft>
              <a:buSzPct val="100000"/>
              <a:buChar char="●"/>
            </a:pPr>
            <a:r>
              <a:rPr lang="en-US" sz="2700">
                <a:solidFill>
                  <a:schemeClr val="dk1"/>
                </a:solidFill>
              </a:rPr>
              <a:t>I</a:t>
            </a:r>
            <a:r>
              <a:rPr lang="en-US" sz="2700">
                <a:solidFill>
                  <a:schemeClr val="dk1"/>
                </a:solidFill>
                <a:latin typeface="Century Gothic"/>
                <a:ea typeface="Century Gothic"/>
                <a:cs typeface="Century Gothic"/>
                <a:sym typeface="Century Gothic"/>
              </a:rPr>
              <a:t>mplement incentive funding based on a set of </a:t>
            </a:r>
            <a:r>
              <a:rPr b="1" lang="en-US" sz="2700">
                <a:solidFill>
                  <a:schemeClr val="accent1"/>
                </a:solidFill>
                <a:latin typeface="Century Gothic"/>
                <a:ea typeface="Century Gothic"/>
                <a:cs typeface="Century Gothic"/>
                <a:sym typeface="Century Gothic"/>
              </a:rPr>
              <a:t>common measures</a:t>
            </a:r>
            <a:r>
              <a:rPr lang="en-US" sz="2700">
                <a:solidFill>
                  <a:schemeClr val="dk1"/>
                </a:solidFill>
                <a:latin typeface="Century Gothic"/>
                <a:ea typeface="Century Gothic"/>
                <a:cs typeface="Century Gothic"/>
                <a:sym typeface="Century Gothic"/>
              </a:rPr>
              <a:t> that are developed by the state career coordinating body and calculated based on data maintained in the Cradle-to-Career Data System    </a:t>
            </a:r>
            <a:endParaRPr sz="2700">
              <a:solidFill>
                <a:schemeClr val="dk1"/>
              </a:solidFill>
              <a:latin typeface="Century Gothic"/>
              <a:ea typeface="Century Gothic"/>
              <a:cs typeface="Century Gothic"/>
              <a:sym typeface="Century Gothic"/>
            </a:endParaRPr>
          </a:p>
          <a:p>
            <a:pPr indent="-387253" lvl="0" marL="457200" rtl="0" algn="l">
              <a:lnSpc>
                <a:spcPct val="115000"/>
              </a:lnSpc>
              <a:spcBef>
                <a:spcPts val="1000"/>
              </a:spcBef>
              <a:spcAft>
                <a:spcPts val="1000"/>
              </a:spcAft>
              <a:buSzPct val="100000"/>
              <a:buChar char="●"/>
            </a:pPr>
            <a:r>
              <a:rPr b="1" lang="en-US" sz="2700">
                <a:solidFill>
                  <a:schemeClr val="accent1"/>
                </a:solidFill>
              </a:rPr>
              <a:t>C</a:t>
            </a:r>
            <a:r>
              <a:rPr b="1" lang="en-US" sz="2700">
                <a:solidFill>
                  <a:schemeClr val="accent1"/>
                </a:solidFill>
                <a:latin typeface="Century Gothic"/>
                <a:ea typeface="Century Gothic"/>
                <a:cs typeface="Century Gothic"/>
                <a:sym typeface="Century Gothic"/>
              </a:rPr>
              <a:t>oordinate technical assistance</a:t>
            </a:r>
            <a:r>
              <a:rPr lang="en-US" sz="2700">
                <a:solidFill>
                  <a:schemeClr val="dk1"/>
                </a:solidFill>
                <a:latin typeface="Century Gothic"/>
                <a:ea typeface="Century Gothic"/>
                <a:cs typeface="Century Gothic"/>
                <a:sym typeface="Century Gothic"/>
              </a:rPr>
              <a:t> at the regional level across service delivery systems to support regional plans while providing appropriate expertise for specific populations and education/training providers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64bfd5010e_0_29"/>
          <p:cNvSpPr txBox="1"/>
          <p:nvPr>
            <p:ph type="title"/>
          </p:nvPr>
        </p:nvSpPr>
        <p:spPr>
          <a:xfrm>
            <a:off x="863923" y="2146800"/>
            <a:ext cx="8022000" cy="28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F3864"/>
              </a:buClr>
              <a:buSzPts val="5400"/>
              <a:buFont typeface="Century Gothic"/>
              <a:buNone/>
            </a:pPr>
            <a:r>
              <a:rPr lang="en-US" sz="4100"/>
              <a:t>Align regional and state </a:t>
            </a:r>
            <a:endParaRPr sz="4100"/>
          </a:p>
          <a:p>
            <a:pPr indent="0" lvl="0" marL="0" rtl="0" algn="ctr">
              <a:lnSpc>
                <a:spcPct val="90000"/>
              </a:lnSpc>
              <a:spcBef>
                <a:spcPts val="0"/>
              </a:spcBef>
              <a:spcAft>
                <a:spcPts val="0"/>
              </a:spcAft>
              <a:buClr>
                <a:srgbClr val="1F3864"/>
              </a:buClr>
              <a:buSzPts val="5400"/>
              <a:buFont typeface="Century Gothic"/>
              <a:buNone/>
            </a:pPr>
            <a:r>
              <a:rPr lang="en-US" sz="4100"/>
              <a:t>K-12, postsecondary, and workforce pathways </a:t>
            </a:r>
            <a:endParaRPr sz="4100"/>
          </a:p>
          <a:p>
            <a:pPr indent="0" lvl="0" marL="0" rtl="0" algn="ctr">
              <a:lnSpc>
                <a:spcPct val="90000"/>
              </a:lnSpc>
              <a:spcBef>
                <a:spcPts val="0"/>
              </a:spcBef>
              <a:spcAft>
                <a:spcPts val="0"/>
              </a:spcAft>
              <a:buClr>
                <a:srgbClr val="1F3864"/>
              </a:buClr>
              <a:buSzPts val="5400"/>
              <a:buFont typeface="Century Gothic"/>
              <a:buNone/>
            </a:pPr>
            <a:r>
              <a:rPr lang="en-US" sz="4100"/>
              <a:t>using a skills framework</a:t>
            </a:r>
            <a:endParaRPr sz="4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64bfd5010e_0_13"/>
          <p:cNvSpPr txBox="1"/>
          <p:nvPr>
            <p:ph type="title"/>
          </p:nvPr>
        </p:nvSpPr>
        <p:spPr>
          <a:xfrm>
            <a:off x="838200" y="501140"/>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Issues</a:t>
            </a:r>
            <a:endParaRPr/>
          </a:p>
        </p:txBody>
      </p:sp>
      <p:sp>
        <p:nvSpPr>
          <p:cNvPr id="209" name="Google Shape;209;g264bfd5010e_0_13"/>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SzPts val="2300"/>
              <a:buChar char="●"/>
            </a:pPr>
            <a:r>
              <a:rPr lang="en-US" sz="2300">
                <a:solidFill>
                  <a:schemeClr val="dk1"/>
                </a:solidFill>
              </a:rPr>
              <a:t>Students and workers don’t know which</a:t>
            </a:r>
            <a:r>
              <a:rPr b="1" lang="en-US" sz="2300">
                <a:solidFill>
                  <a:schemeClr val="accent1"/>
                </a:solidFill>
              </a:rPr>
              <a:t> career opportunities</a:t>
            </a:r>
            <a:r>
              <a:rPr lang="en-US" sz="2300">
                <a:solidFill>
                  <a:schemeClr val="dk1"/>
                </a:solidFill>
              </a:rPr>
              <a:t> support economic mobility and how to train for those positions.</a:t>
            </a:r>
            <a:endParaRPr sz="2300">
              <a:solidFill>
                <a:schemeClr val="dk1"/>
              </a:solidFill>
              <a:latin typeface="Century Gothic"/>
              <a:ea typeface="Century Gothic"/>
              <a:cs typeface="Century Gothic"/>
              <a:sym typeface="Century Gothic"/>
            </a:endParaRPr>
          </a:p>
          <a:p>
            <a:pPr indent="-374650" lvl="0" marL="457200" rtl="0" algn="l">
              <a:lnSpc>
                <a:spcPct val="115000"/>
              </a:lnSpc>
              <a:spcBef>
                <a:spcPts val="0"/>
              </a:spcBef>
              <a:spcAft>
                <a:spcPts val="0"/>
              </a:spcAft>
              <a:buSzPts val="2300"/>
              <a:buChar char="●"/>
            </a:pPr>
            <a:r>
              <a:rPr lang="en-US" sz="2300">
                <a:solidFill>
                  <a:schemeClr val="dk1"/>
                </a:solidFill>
              </a:rPr>
              <a:t>There are</a:t>
            </a:r>
            <a:r>
              <a:rPr lang="en-US" sz="2300">
                <a:solidFill>
                  <a:schemeClr val="dk1"/>
                </a:solidFill>
              </a:rPr>
              <a:t> </a:t>
            </a:r>
            <a:r>
              <a:rPr b="1" lang="en-US" sz="2300">
                <a:solidFill>
                  <a:schemeClr val="accent1"/>
                </a:solidFill>
              </a:rPr>
              <a:t>artificial distinctions between college and career</a:t>
            </a:r>
            <a:r>
              <a:rPr lang="en-US" sz="2300">
                <a:solidFill>
                  <a:schemeClr val="dk1"/>
                </a:solidFill>
              </a:rPr>
              <a:t>, which reinforce stereotypes about who belongs in specific education and career pathways.</a:t>
            </a:r>
            <a:endParaRPr sz="2300">
              <a:solidFill>
                <a:schemeClr val="dk1"/>
              </a:solidFill>
            </a:endParaRPr>
          </a:p>
          <a:p>
            <a:pPr indent="-374650" lvl="0" marL="457200" rtl="0" algn="l">
              <a:lnSpc>
                <a:spcPct val="115000"/>
              </a:lnSpc>
              <a:spcBef>
                <a:spcPts val="0"/>
              </a:spcBef>
              <a:spcAft>
                <a:spcPts val="0"/>
              </a:spcAft>
              <a:buSzPts val="2300"/>
              <a:buChar char="●"/>
            </a:pPr>
            <a:r>
              <a:rPr lang="en-US" sz="2300">
                <a:solidFill>
                  <a:schemeClr val="dk1"/>
                </a:solidFill>
              </a:rPr>
              <a:t>Adults have few options for </a:t>
            </a:r>
            <a:r>
              <a:rPr b="1" lang="en-US" sz="2300">
                <a:solidFill>
                  <a:schemeClr val="accent1"/>
                </a:solidFill>
              </a:rPr>
              <a:t>documenting skills</a:t>
            </a:r>
            <a:r>
              <a:rPr lang="en-US" sz="2300">
                <a:solidFill>
                  <a:schemeClr val="dk1"/>
                </a:solidFill>
              </a:rPr>
              <a:t> built in non-academic contexts.</a:t>
            </a:r>
            <a:endParaRPr sz="2300">
              <a:solidFill>
                <a:schemeClr val="dk1"/>
              </a:solidFill>
            </a:endParaRPr>
          </a:p>
          <a:p>
            <a:pPr indent="-374650" lvl="0" marL="457200" rtl="0" algn="l">
              <a:lnSpc>
                <a:spcPct val="115000"/>
              </a:lnSpc>
              <a:spcBef>
                <a:spcPts val="0"/>
              </a:spcBef>
              <a:spcAft>
                <a:spcPts val="0"/>
              </a:spcAft>
              <a:buSzPts val="2300"/>
              <a:buChar char="●"/>
            </a:pPr>
            <a:r>
              <a:rPr b="1" lang="en-US" sz="2300">
                <a:solidFill>
                  <a:schemeClr val="accent1"/>
                </a:solidFill>
              </a:rPr>
              <a:t>Rural Californians</a:t>
            </a:r>
            <a:r>
              <a:rPr lang="en-US" sz="2300">
                <a:solidFill>
                  <a:schemeClr val="dk1"/>
                </a:solidFill>
              </a:rPr>
              <a:t> have limited opportunities to earn degrees in high demand fields without having to move.  </a:t>
            </a:r>
            <a:endParaRPr sz="2300">
              <a:solidFill>
                <a:schemeClr val="dk1"/>
              </a:solidFill>
            </a:endParaRPr>
          </a:p>
          <a:p>
            <a:pPr indent="-374650" lvl="0" marL="457200" rtl="0" algn="l">
              <a:lnSpc>
                <a:spcPct val="115000"/>
              </a:lnSpc>
              <a:spcBef>
                <a:spcPts val="0"/>
              </a:spcBef>
              <a:spcAft>
                <a:spcPts val="0"/>
              </a:spcAft>
              <a:buSzPts val="2300"/>
              <a:buChar char="●"/>
            </a:pPr>
            <a:r>
              <a:rPr b="1" lang="en-US" sz="2300">
                <a:solidFill>
                  <a:schemeClr val="accent1"/>
                </a:solidFill>
              </a:rPr>
              <a:t>Lack of trained educators</a:t>
            </a:r>
            <a:r>
              <a:rPr lang="en-US" sz="2300">
                <a:solidFill>
                  <a:schemeClr val="dk1"/>
                </a:solidFill>
              </a:rPr>
              <a:t> in high demand occupations make it difficult to teach critical skills.</a:t>
            </a:r>
            <a:endParaRPr sz="2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64bfd5010e_0_19"/>
          <p:cNvSpPr txBox="1"/>
          <p:nvPr>
            <p:ph type="title"/>
          </p:nvPr>
        </p:nvSpPr>
        <p:spPr>
          <a:xfrm>
            <a:off x="890075" y="511515"/>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216" name="Google Shape;216;g264bfd5010e_0_19"/>
          <p:cNvSpPr txBox="1"/>
          <p:nvPr>
            <p:ph idx="1" type="body"/>
          </p:nvPr>
        </p:nvSpPr>
        <p:spPr>
          <a:xfrm>
            <a:off x="838200" y="1573306"/>
            <a:ext cx="10515600" cy="5011500"/>
          </a:xfrm>
          <a:prstGeom prst="rect">
            <a:avLst/>
          </a:prstGeom>
          <a:noFill/>
          <a:ln>
            <a:noFill/>
          </a:ln>
        </p:spPr>
        <p:txBody>
          <a:bodyPr anchorCtr="0" anchor="t" bIns="45700" lIns="91425" spcFirstLastPara="1" rIns="91425" wrap="square" tIns="45700">
            <a:normAutofit lnSpcReduction="10000"/>
          </a:bodyPr>
          <a:lstStyle/>
          <a:p>
            <a:pPr indent="-400049" lvl="0" marL="457200" rtl="0" algn="l">
              <a:lnSpc>
                <a:spcPct val="115000"/>
              </a:lnSpc>
              <a:spcBef>
                <a:spcPts val="1000"/>
              </a:spcBef>
              <a:spcAft>
                <a:spcPts val="0"/>
              </a:spcAft>
              <a:buSzPts val="2700"/>
              <a:buChar char="●"/>
            </a:pPr>
            <a:r>
              <a:rPr lang="en-US" sz="2700">
                <a:solidFill>
                  <a:schemeClr val="dk1"/>
                </a:solidFill>
              </a:rPr>
              <a:t>Establish skills-based </a:t>
            </a:r>
            <a:r>
              <a:rPr b="1" lang="en-US" sz="2700">
                <a:solidFill>
                  <a:schemeClr val="accent1"/>
                </a:solidFill>
              </a:rPr>
              <a:t>model pathways</a:t>
            </a:r>
            <a:r>
              <a:rPr lang="en-US" sz="2700">
                <a:solidFill>
                  <a:schemeClr val="dk1"/>
                </a:solidFill>
              </a:rPr>
              <a:t> in priority sectors, co-developed with K12 educators, postsecondary institutions, workforce training providers, and employers, that include both technical and 21st Century skills</a:t>
            </a:r>
            <a:endParaRPr sz="2700">
              <a:solidFill>
                <a:schemeClr val="dk1"/>
              </a:solidFill>
            </a:endParaRPr>
          </a:p>
          <a:p>
            <a:pPr indent="-400049" lvl="0" marL="457200" rtl="0" algn="l">
              <a:lnSpc>
                <a:spcPct val="115000"/>
              </a:lnSpc>
              <a:spcBef>
                <a:spcPts val="0"/>
              </a:spcBef>
              <a:spcAft>
                <a:spcPts val="0"/>
              </a:spcAft>
              <a:buSzPts val="2700"/>
              <a:buChar char="●"/>
            </a:pPr>
            <a:r>
              <a:rPr lang="en-US" sz="2700">
                <a:solidFill>
                  <a:schemeClr val="dk1"/>
                </a:solidFill>
              </a:rPr>
              <a:t>Implement a </a:t>
            </a:r>
            <a:r>
              <a:rPr b="1" lang="en-US" sz="2700">
                <a:solidFill>
                  <a:schemeClr val="accent1"/>
                </a:solidFill>
              </a:rPr>
              <a:t>universal K12 curriculum</a:t>
            </a:r>
            <a:r>
              <a:rPr lang="en-US" sz="2700">
                <a:solidFill>
                  <a:schemeClr val="dk1"/>
                </a:solidFill>
              </a:rPr>
              <a:t> that supports exploration and provides opportunities for work-based learning starting in middle school</a:t>
            </a:r>
            <a:endParaRPr sz="2700">
              <a:solidFill>
                <a:schemeClr val="dk1"/>
              </a:solidFill>
            </a:endParaRPr>
          </a:p>
          <a:p>
            <a:pPr indent="-400049" lvl="0" marL="457200" rtl="0" algn="l">
              <a:lnSpc>
                <a:spcPct val="115000"/>
              </a:lnSpc>
              <a:spcBef>
                <a:spcPts val="0"/>
              </a:spcBef>
              <a:spcAft>
                <a:spcPts val="0"/>
              </a:spcAft>
              <a:buSzPts val="2700"/>
              <a:buChar char="●"/>
            </a:pPr>
            <a:r>
              <a:rPr lang="en-US" sz="2700">
                <a:solidFill>
                  <a:schemeClr val="dk1"/>
                </a:solidFill>
              </a:rPr>
              <a:t>Provide adults with expanded opportunities to explore </a:t>
            </a:r>
            <a:r>
              <a:rPr b="1" lang="en-US" sz="2700">
                <a:solidFill>
                  <a:schemeClr val="accent1"/>
                </a:solidFill>
              </a:rPr>
              <a:t>career options</a:t>
            </a:r>
            <a:r>
              <a:rPr lang="en-US" sz="2700">
                <a:solidFill>
                  <a:schemeClr val="dk1"/>
                </a:solidFill>
              </a:rPr>
              <a:t> </a:t>
            </a:r>
            <a:endParaRPr sz="2700">
              <a:solidFill>
                <a:schemeClr val="dk1"/>
              </a:solidFill>
            </a:endParaRPr>
          </a:p>
          <a:p>
            <a:pPr indent="-400049" lvl="0" marL="457200" rtl="0" algn="l">
              <a:lnSpc>
                <a:spcPct val="115000"/>
              </a:lnSpc>
              <a:spcBef>
                <a:spcPts val="0"/>
              </a:spcBef>
              <a:spcAft>
                <a:spcPts val="0"/>
              </a:spcAft>
              <a:buSzPts val="2700"/>
              <a:buChar char="●"/>
            </a:pPr>
            <a:r>
              <a:rPr lang="en-US" sz="2700">
                <a:solidFill>
                  <a:schemeClr val="dk1"/>
                </a:solidFill>
              </a:rPr>
              <a:t>Establish a statewide strategy to </a:t>
            </a:r>
            <a:r>
              <a:rPr b="1" lang="en-US" sz="2700">
                <a:solidFill>
                  <a:schemeClr val="accent1"/>
                </a:solidFill>
              </a:rPr>
              <a:t>strengthen teacher preparation</a:t>
            </a:r>
            <a:r>
              <a:rPr lang="en-US" sz="2700">
                <a:solidFill>
                  <a:schemeClr val="dk1"/>
                </a:solidFill>
              </a:rPr>
              <a:t> and credentialing pipelines </a:t>
            </a:r>
            <a:endParaRPr sz="27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64bfd5010e_0_33"/>
          <p:cNvSpPr txBox="1"/>
          <p:nvPr>
            <p:ph type="title"/>
          </p:nvPr>
        </p:nvSpPr>
        <p:spPr>
          <a:xfrm>
            <a:off x="890075" y="511515"/>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223" name="Google Shape;223;g264bfd5010e_0_33"/>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rmAutofit fontScale="77500" lnSpcReduction="20000"/>
          </a:bodyPr>
          <a:lstStyle/>
          <a:p>
            <a:pPr indent="-361504" lvl="0" marL="457200" rtl="0" algn="l">
              <a:lnSpc>
                <a:spcPct val="115000"/>
              </a:lnSpc>
              <a:spcBef>
                <a:spcPts val="1000"/>
              </a:spcBef>
              <a:spcAft>
                <a:spcPts val="0"/>
              </a:spcAft>
              <a:buSzPct val="100000"/>
              <a:buChar char="●"/>
            </a:pPr>
            <a:r>
              <a:rPr b="1" lang="en-US" sz="2700">
                <a:solidFill>
                  <a:schemeClr val="accent1"/>
                </a:solidFill>
              </a:rPr>
              <a:t>Coordinate enrollment management</a:t>
            </a:r>
            <a:r>
              <a:rPr lang="en-US" sz="2700">
                <a:solidFill>
                  <a:schemeClr val="dk1"/>
                </a:solidFill>
              </a:rPr>
              <a:t> across K-12, postsecondary, and workforce entities at the regional level, including stronger integration of adult education and the employer-driven training into community college service delivery systems and expanded online opportunities</a:t>
            </a:r>
            <a:endParaRPr sz="2700">
              <a:solidFill>
                <a:schemeClr val="dk1"/>
              </a:solidFill>
            </a:endParaRPr>
          </a:p>
          <a:p>
            <a:pPr indent="-361504" lvl="0" marL="457200" rtl="0" algn="l">
              <a:lnSpc>
                <a:spcPct val="115000"/>
              </a:lnSpc>
              <a:spcBef>
                <a:spcPts val="0"/>
              </a:spcBef>
              <a:spcAft>
                <a:spcPts val="0"/>
              </a:spcAft>
              <a:buSzPct val="100000"/>
              <a:buChar char="●"/>
            </a:pPr>
            <a:r>
              <a:rPr lang="en-US" sz="2700">
                <a:solidFill>
                  <a:schemeClr val="dk1"/>
                </a:solidFill>
              </a:rPr>
              <a:t>Create a shared mechanism for </a:t>
            </a:r>
            <a:r>
              <a:rPr b="1" lang="en-US" sz="2700">
                <a:solidFill>
                  <a:schemeClr val="accent1"/>
                </a:solidFill>
              </a:rPr>
              <a:t>evaluating equivalencies</a:t>
            </a:r>
            <a:r>
              <a:rPr lang="en-US" sz="2700">
                <a:solidFill>
                  <a:schemeClr val="dk1"/>
                </a:solidFill>
              </a:rPr>
              <a:t> between learning systems, so that community college and dual enrollment courses are universally counted toward specific degrees offered at CSU and UC and adults receive academic credit for learning in noncredit, workforce training, and job settings</a:t>
            </a:r>
            <a:endParaRPr sz="2700">
              <a:solidFill>
                <a:schemeClr val="dk1"/>
              </a:solidFill>
            </a:endParaRPr>
          </a:p>
          <a:p>
            <a:pPr indent="-361504" lvl="0" marL="457200" rtl="0" algn="l">
              <a:lnSpc>
                <a:spcPct val="115000"/>
              </a:lnSpc>
              <a:spcBef>
                <a:spcPts val="0"/>
              </a:spcBef>
              <a:spcAft>
                <a:spcPts val="0"/>
              </a:spcAft>
              <a:buSzPct val="100000"/>
              <a:buChar char="●"/>
            </a:pPr>
            <a:r>
              <a:rPr lang="en-US" sz="2700">
                <a:solidFill>
                  <a:schemeClr val="dk1"/>
                </a:solidFill>
              </a:rPr>
              <a:t>Rebuild</a:t>
            </a:r>
            <a:r>
              <a:rPr b="1" lang="en-US" sz="2700">
                <a:solidFill>
                  <a:schemeClr val="accent1"/>
                </a:solidFill>
              </a:rPr>
              <a:t> eTranscript California</a:t>
            </a:r>
            <a:r>
              <a:rPr lang="en-US" sz="2700">
                <a:solidFill>
                  <a:schemeClr val="dk1"/>
                </a:solidFill>
              </a:rPr>
              <a:t> to provide a mechanism for documenting community college coursework and learning that has been determined to be equivalent to community college courses, supported by universal transcript standards</a:t>
            </a:r>
            <a:endParaRPr sz="2700">
              <a:solidFill>
                <a:schemeClr val="dk1"/>
              </a:solidFill>
            </a:endParaRPr>
          </a:p>
          <a:p>
            <a:pPr indent="-361504" lvl="0" marL="457200" rtl="0" algn="l">
              <a:lnSpc>
                <a:spcPct val="115000"/>
              </a:lnSpc>
              <a:spcBef>
                <a:spcPts val="0"/>
              </a:spcBef>
              <a:spcAft>
                <a:spcPts val="0"/>
              </a:spcAft>
              <a:buSzPct val="100000"/>
              <a:buChar char="●"/>
            </a:pPr>
            <a:r>
              <a:rPr lang="en-US" sz="2700">
                <a:solidFill>
                  <a:schemeClr val="dk1"/>
                </a:solidFill>
              </a:rPr>
              <a:t>Work with employers to design a tool that allows learners to curate their academic and work experience to apply for jobs with employers that use </a:t>
            </a:r>
            <a:r>
              <a:rPr b="1" lang="en-US" sz="2700">
                <a:solidFill>
                  <a:schemeClr val="accent1"/>
                </a:solidFill>
              </a:rPr>
              <a:t>skills based hiring</a:t>
            </a:r>
            <a:endParaRPr sz="2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64bfd5010e_0_39"/>
          <p:cNvSpPr txBox="1"/>
          <p:nvPr>
            <p:ph type="title"/>
          </p:nvPr>
        </p:nvSpPr>
        <p:spPr>
          <a:xfrm>
            <a:off x="863925" y="2146800"/>
            <a:ext cx="8326800" cy="28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F3864"/>
              </a:buClr>
              <a:buSzPts val="5400"/>
              <a:buFont typeface="Century Gothic"/>
              <a:buNone/>
            </a:pPr>
            <a:r>
              <a:rPr lang="en-US" sz="4100"/>
              <a:t>Create incentives and improve coordination to provide </a:t>
            </a:r>
            <a:endParaRPr sz="4100"/>
          </a:p>
          <a:p>
            <a:pPr indent="0" lvl="0" marL="0" rtl="0" algn="ctr">
              <a:lnSpc>
                <a:spcPct val="90000"/>
              </a:lnSpc>
              <a:spcBef>
                <a:spcPts val="0"/>
              </a:spcBef>
              <a:spcAft>
                <a:spcPts val="0"/>
              </a:spcAft>
              <a:buClr>
                <a:srgbClr val="1F3864"/>
              </a:buClr>
              <a:buSzPts val="5400"/>
              <a:buFont typeface="Century Gothic"/>
              <a:buNone/>
            </a:pPr>
            <a:r>
              <a:rPr lang="en-US" sz="4100"/>
              <a:t>work-based learning opportunities </a:t>
            </a:r>
            <a:endParaRPr sz="4100"/>
          </a:p>
          <a:p>
            <a:pPr indent="0" lvl="0" marL="0" rtl="0" algn="ctr">
              <a:lnSpc>
                <a:spcPct val="90000"/>
              </a:lnSpc>
              <a:spcBef>
                <a:spcPts val="0"/>
              </a:spcBef>
              <a:spcAft>
                <a:spcPts val="0"/>
              </a:spcAft>
              <a:buClr>
                <a:srgbClr val="1F3864"/>
              </a:buClr>
              <a:buSzPts val="5400"/>
              <a:buFont typeface="Century Gothic"/>
              <a:buNone/>
            </a:pPr>
            <a:r>
              <a:rPr lang="en-US" sz="4100"/>
              <a:t>for K12 students </a:t>
            </a:r>
            <a:endParaRPr sz="4100"/>
          </a:p>
          <a:p>
            <a:pPr indent="0" lvl="0" marL="0" rtl="0" algn="ctr">
              <a:lnSpc>
                <a:spcPct val="90000"/>
              </a:lnSpc>
              <a:spcBef>
                <a:spcPts val="0"/>
              </a:spcBef>
              <a:spcAft>
                <a:spcPts val="0"/>
              </a:spcAft>
              <a:buClr>
                <a:srgbClr val="1F3864"/>
              </a:buClr>
              <a:buSzPts val="5400"/>
              <a:buFont typeface="Century Gothic"/>
              <a:buNone/>
            </a:pPr>
            <a:r>
              <a:rPr lang="en-US" sz="4100"/>
              <a:t>and adult learners</a:t>
            </a:r>
            <a:endParaRPr sz="4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64bfd5010e_0_43"/>
          <p:cNvSpPr txBox="1"/>
          <p:nvPr>
            <p:ph type="title"/>
          </p:nvPr>
        </p:nvSpPr>
        <p:spPr>
          <a:xfrm>
            <a:off x="838200" y="501140"/>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Issues</a:t>
            </a:r>
            <a:endParaRPr/>
          </a:p>
        </p:txBody>
      </p:sp>
      <p:sp>
        <p:nvSpPr>
          <p:cNvPr id="235" name="Google Shape;235;g264bfd5010e_0_43"/>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Autofit/>
          </a:bodyPr>
          <a:lstStyle/>
          <a:p>
            <a:pPr indent="-400050" lvl="0" marL="457200" rtl="0" algn="l">
              <a:lnSpc>
                <a:spcPct val="115000"/>
              </a:lnSpc>
              <a:spcBef>
                <a:spcPts val="0"/>
              </a:spcBef>
              <a:spcAft>
                <a:spcPts val="0"/>
              </a:spcAft>
              <a:buSzPts val="2700"/>
              <a:buChar char="●"/>
            </a:pPr>
            <a:r>
              <a:rPr lang="en-US" sz="2700">
                <a:solidFill>
                  <a:schemeClr val="dk1"/>
                </a:solidFill>
              </a:rPr>
              <a:t>Work-based</a:t>
            </a:r>
            <a:r>
              <a:rPr lang="en-US" sz="2700">
                <a:solidFill>
                  <a:schemeClr val="dk1"/>
                </a:solidFill>
              </a:rPr>
              <a:t> learning opportunities are generally brokered by </a:t>
            </a:r>
            <a:r>
              <a:rPr b="1" lang="en-US" sz="2700">
                <a:solidFill>
                  <a:schemeClr val="accent1"/>
                </a:solidFill>
              </a:rPr>
              <a:t>individual institutions</a:t>
            </a:r>
            <a:r>
              <a:rPr lang="en-US" sz="2700">
                <a:solidFill>
                  <a:schemeClr val="dk1"/>
                </a:solidFill>
              </a:rPr>
              <a:t>, with varying degrees of connection and quality. </a:t>
            </a:r>
            <a:endParaRPr sz="2700">
              <a:solidFill>
                <a:schemeClr val="dk1"/>
              </a:solidFill>
            </a:endParaRPr>
          </a:p>
          <a:p>
            <a:pPr indent="-400050" lvl="0" marL="457200" rtl="0" algn="l">
              <a:lnSpc>
                <a:spcPct val="115000"/>
              </a:lnSpc>
              <a:spcBef>
                <a:spcPts val="0"/>
              </a:spcBef>
              <a:spcAft>
                <a:spcPts val="0"/>
              </a:spcAft>
              <a:buSzPts val="2700"/>
              <a:buChar char="●"/>
            </a:pPr>
            <a:r>
              <a:rPr lang="en-US" sz="2700">
                <a:solidFill>
                  <a:schemeClr val="dk1"/>
                </a:solidFill>
              </a:rPr>
              <a:t>Liability and coordination concerns </a:t>
            </a:r>
            <a:r>
              <a:rPr b="1" lang="en-US" sz="2700">
                <a:solidFill>
                  <a:schemeClr val="accent1"/>
                </a:solidFill>
              </a:rPr>
              <a:t>impede employers</a:t>
            </a:r>
            <a:r>
              <a:rPr lang="en-US" sz="2700">
                <a:solidFill>
                  <a:schemeClr val="dk1"/>
                </a:solidFill>
              </a:rPr>
              <a:t> from engaging in work-based learning.</a:t>
            </a:r>
            <a:endParaRPr sz="2700">
              <a:solidFill>
                <a:schemeClr val="dk1"/>
              </a:solidFill>
            </a:endParaRPr>
          </a:p>
          <a:p>
            <a:pPr indent="-400050" lvl="0" marL="457200" rtl="0" algn="l">
              <a:lnSpc>
                <a:spcPct val="115000"/>
              </a:lnSpc>
              <a:spcBef>
                <a:spcPts val="0"/>
              </a:spcBef>
              <a:spcAft>
                <a:spcPts val="0"/>
              </a:spcAft>
              <a:buSzPts val="2700"/>
              <a:buChar char="●"/>
            </a:pPr>
            <a:r>
              <a:rPr b="1" lang="en-US" sz="2700">
                <a:solidFill>
                  <a:schemeClr val="accent1"/>
                </a:solidFill>
              </a:rPr>
              <a:t>Work-based</a:t>
            </a:r>
            <a:r>
              <a:rPr b="1" lang="en-US" sz="2700">
                <a:solidFill>
                  <a:schemeClr val="accent1"/>
                </a:solidFill>
              </a:rPr>
              <a:t> learning is often a volunteer opportunity</a:t>
            </a:r>
            <a:r>
              <a:rPr lang="en-US" sz="2700">
                <a:solidFill>
                  <a:schemeClr val="dk1"/>
                </a:solidFill>
              </a:rPr>
              <a:t>, above and beyond coursework, and thus not a option for those who must work while in school.</a:t>
            </a:r>
            <a:endParaRPr sz="2700">
              <a:solidFill>
                <a:schemeClr val="dk1"/>
              </a:solidFill>
            </a:endParaRPr>
          </a:p>
          <a:p>
            <a:pPr indent="-400050" lvl="0" marL="457200" rtl="0" algn="l">
              <a:lnSpc>
                <a:spcPct val="115000"/>
              </a:lnSpc>
              <a:spcBef>
                <a:spcPts val="0"/>
              </a:spcBef>
              <a:spcAft>
                <a:spcPts val="0"/>
              </a:spcAft>
              <a:buSzPts val="2700"/>
              <a:buChar char="●"/>
            </a:pPr>
            <a:r>
              <a:rPr lang="en-US" sz="2700">
                <a:solidFill>
                  <a:schemeClr val="dk1"/>
                </a:solidFill>
              </a:rPr>
              <a:t>There are fewer work-based learning opportunities in </a:t>
            </a:r>
            <a:r>
              <a:rPr b="1" lang="en-US" sz="2700">
                <a:solidFill>
                  <a:schemeClr val="accent1"/>
                </a:solidFill>
              </a:rPr>
              <a:t>non-technical pathways.</a:t>
            </a:r>
            <a:r>
              <a:rPr lang="en-US" sz="2700">
                <a:solidFill>
                  <a:schemeClr val="dk1"/>
                </a:solidFill>
              </a:rPr>
              <a:t> </a:t>
            </a:r>
            <a:endParaRPr sz="2700">
              <a:solidFill>
                <a:schemeClr val="dk1"/>
              </a:solidFill>
            </a:endParaRPr>
          </a:p>
          <a:p>
            <a:pPr indent="0" lvl="0" marL="457200" rtl="0" algn="l">
              <a:lnSpc>
                <a:spcPct val="115000"/>
              </a:lnSpc>
              <a:spcBef>
                <a:spcPts val="1000"/>
              </a:spcBef>
              <a:spcAft>
                <a:spcPts val="1000"/>
              </a:spcAft>
              <a:buSzPts val="2500"/>
              <a:buNone/>
            </a:pPr>
            <a:r>
              <a:t/>
            </a:r>
            <a:endParaRPr sz="230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64bfd5010e_0_49"/>
          <p:cNvSpPr txBox="1"/>
          <p:nvPr>
            <p:ph type="title"/>
          </p:nvPr>
        </p:nvSpPr>
        <p:spPr>
          <a:xfrm>
            <a:off x="890075" y="511515"/>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242" name="Google Shape;242;g264bfd5010e_0_49"/>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rmAutofit/>
          </a:bodyPr>
          <a:lstStyle/>
          <a:p>
            <a:pPr indent="-400050" lvl="0" marL="457200" rtl="0" algn="l">
              <a:lnSpc>
                <a:spcPct val="115000"/>
              </a:lnSpc>
              <a:spcBef>
                <a:spcPts val="1000"/>
              </a:spcBef>
              <a:spcAft>
                <a:spcPts val="0"/>
              </a:spcAft>
              <a:buSzPts val="2700"/>
              <a:buChar char="●"/>
            </a:pPr>
            <a:r>
              <a:rPr lang="en-US" sz="2700">
                <a:solidFill>
                  <a:schemeClr val="dk1"/>
                </a:solidFill>
              </a:rPr>
              <a:t>Create universal definitions and </a:t>
            </a:r>
            <a:r>
              <a:rPr b="1" lang="en-US" sz="2700">
                <a:solidFill>
                  <a:schemeClr val="accent1"/>
                </a:solidFill>
              </a:rPr>
              <a:t>standards</a:t>
            </a:r>
            <a:r>
              <a:rPr lang="en-US" sz="2700">
                <a:solidFill>
                  <a:schemeClr val="dk1"/>
                </a:solidFill>
              </a:rPr>
              <a:t> for work-based learning</a:t>
            </a:r>
            <a:endParaRPr sz="2700">
              <a:solidFill>
                <a:schemeClr val="dk1"/>
              </a:solidFill>
            </a:endParaRPr>
          </a:p>
          <a:p>
            <a:pPr indent="-400050" lvl="0" marL="457200" rtl="0" algn="l">
              <a:lnSpc>
                <a:spcPct val="115000"/>
              </a:lnSpc>
              <a:spcBef>
                <a:spcPts val="1000"/>
              </a:spcBef>
              <a:spcAft>
                <a:spcPts val="0"/>
              </a:spcAft>
              <a:buSzPts val="2700"/>
              <a:buChar char="●"/>
            </a:pPr>
            <a:r>
              <a:rPr lang="en-US" sz="2700">
                <a:solidFill>
                  <a:schemeClr val="dk1"/>
                </a:solidFill>
              </a:rPr>
              <a:t>Create strong </a:t>
            </a:r>
            <a:r>
              <a:rPr b="1" lang="en-US" sz="2700">
                <a:solidFill>
                  <a:schemeClr val="accent1"/>
                </a:solidFill>
              </a:rPr>
              <a:t>incentives for employer participation</a:t>
            </a:r>
            <a:r>
              <a:rPr lang="en-US" sz="2700">
                <a:solidFill>
                  <a:schemeClr val="dk1"/>
                </a:solidFill>
              </a:rPr>
              <a:t>, including addressing liability and coordination challenges </a:t>
            </a:r>
            <a:endParaRPr sz="2700">
              <a:solidFill>
                <a:schemeClr val="dk1"/>
              </a:solidFill>
            </a:endParaRPr>
          </a:p>
          <a:p>
            <a:pPr indent="-400050" lvl="0" marL="457200" rtl="0" algn="l">
              <a:lnSpc>
                <a:spcPct val="115000"/>
              </a:lnSpc>
              <a:spcBef>
                <a:spcPts val="1000"/>
              </a:spcBef>
              <a:spcAft>
                <a:spcPts val="0"/>
              </a:spcAft>
              <a:buSzPts val="2700"/>
              <a:buChar char="●"/>
            </a:pPr>
            <a:r>
              <a:rPr lang="en-US" sz="2700">
                <a:solidFill>
                  <a:schemeClr val="dk1"/>
                </a:solidFill>
              </a:rPr>
              <a:t>Ensure that high school students can participate in work-based learning without compromising their ability to qualify for attending a four-year college, such as by offering </a:t>
            </a:r>
            <a:r>
              <a:rPr b="1" lang="en-US" sz="2700">
                <a:solidFill>
                  <a:schemeClr val="accent1"/>
                </a:solidFill>
              </a:rPr>
              <a:t>academic credit </a:t>
            </a:r>
            <a:r>
              <a:rPr lang="en-US" sz="2700">
                <a:solidFill>
                  <a:schemeClr val="dk1"/>
                </a:solidFill>
              </a:rPr>
              <a:t>for this experience </a:t>
            </a:r>
            <a:endParaRPr sz="2700">
              <a:solidFill>
                <a:schemeClr val="dk1"/>
              </a:solidFill>
            </a:endParaRPr>
          </a:p>
          <a:p>
            <a:pPr indent="0" lvl="0" marL="457200" rtl="0" algn="l">
              <a:lnSpc>
                <a:spcPct val="115000"/>
              </a:lnSpc>
              <a:spcBef>
                <a:spcPts val="1000"/>
              </a:spcBef>
              <a:spcAft>
                <a:spcPts val="0"/>
              </a:spcAft>
              <a:buSzPts val="2500"/>
              <a:buNone/>
            </a:pPr>
            <a:r>
              <a:t/>
            </a:r>
            <a:endParaRPr b="1" sz="27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838200" y="897675"/>
            <a:ext cx="105156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Meeting Agenda</a:t>
            </a:r>
            <a:endParaRPr/>
          </a:p>
        </p:txBody>
      </p:sp>
      <p:sp>
        <p:nvSpPr>
          <p:cNvPr id="110" name="Google Shape;110;p3"/>
          <p:cNvSpPr txBox="1"/>
          <p:nvPr>
            <p:ph idx="1" type="body"/>
          </p:nvPr>
        </p:nvSpPr>
        <p:spPr>
          <a:xfrm>
            <a:off x="838200" y="2099376"/>
            <a:ext cx="10515600" cy="4572000"/>
          </a:xfrm>
          <a:prstGeom prst="rect">
            <a:avLst/>
          </a:prstGeom>
          <a:noFill/>
          <a:ln>
            <a:noFill/>
          </a:ln>
        </p:spPr>
        <p:txBody>
          <a:bodyPr anchorCtr="0" anchor="t" bIns="45700" lIns="91425" spcFirstLastPara="1" rIns="91425" wrap="square" tIns="45700">
            <a:normAutofit lnSpcReduction="10000"/>
          </a:bodyPr>
          <a:lstStyle/>
          <a:p>
            <a:pPr indent="-387350" lvl="0" marL="457200" rtl="0" algn="l">
              <a:lnSpc>
                <a:spcPct val="115000"/>
              </a:lnSpc>
              <a:spcBef>
                <a:spcPts val="0"/>
              </a:spcBef>
              <a:spcAft>
                <a:spcPts val="0"/>
              </a:spcAft>
              <a:buClr>
                <a:schemeClr val="dk1"/>
              </a:buClr>
              <a:buSzPts val="2500"/>
              <a:buChar char="●"/>
            </a:pPr>
            <a:r>
              <a:rPr lang="en-US">
                <a:solidFill>
                  <a:schemeClr val="dk1"/>
                </a:solidFill>
                <a:extLst>
                  <a:ext uri="http://customooxmlschemas.google.com/">
                    <go:slidesCustomData xmlns:go="http://customooxmlschemas.google.com/" textRoundtripDataId="0"/>
                  </a:ext>
                </a:extLst>
              </a:rPr>
              <a:t>Purpose </a:t>
            </a:r>
            <a:r>
              <a:rPr lang="en-US">
                <a:solidFill>
                  <a:schemeClr val="dk1"/>
                </a:solidFill>
              </a:rPr>
              <a:t>of</a:t>
            </a:r>
            <a:r>
              <a:rPr lang="en-US">
                <a:solidFill>
                  <a:schemeClr val="dk1"/>
                </a:solidFill>
              </a:rPr>
              <a:t> the Master Plan for Career Education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87350" lvl="0" marL="457200" rtl="0" algn="l">
              <a:lnSpc>
                <a:spcPct val="115000"/>
              </a:lnSpc>
              <a:spcBef>
                <a:spcPts val="0"/>
              </a:spcBef>
              <a:spcAft>
                <a:spcPts val="0"/>
              </a:spcAft>
              <a:buClr>
                <a:schemeClr val="dk1"/>
              </a:buClr>
              <a:buSzPts val="2500"/>
              <a:buChar char="●"/>
            </a:pPr>
            <a:r>
              <a:rPr lang="en-US">
                <a:solidFill>
                  <a:schemeClr val="dk1"/>
                </a:solidFill>
              </a:rPr>
              <a:t>Master plan development process and ways to be involved</a:t>
            </a:r>
            <a:endParaRPr>
              <a:solidFill>
                <a:schemeClr val="dk1"/>
              </a:solidFill>
            </a:endParaRPr>
          </a:p>
          <a:p>
            <a:pPr indent="0" lvl="0" marL="0" rtl="0" algn="l">
              <a:lnSpc>
                <a:spcPct val="115000"/>
              </a:lnSpc>
              <a:spcBef>
                <a:spcPts val="0"/>
              </a:spcBef>
              <a:spcAft>
                <a:spcPts val="0"/>
              </a:spcAft>
              <a:buSzPts val="2500"/>
              <a:buNone/>
            </a:pPr>
            <a:r>
              <a:t/>
            </a:r>
            <a:endParaRPr>
              <a:solidFill>
                <a:schemeClr val="dk1"/>
              </a:solidFill>
            </a:endParaRPr>
          </a:p>
          <a:p>
            <a:pPr indent="-387350" lvl="0" marL="457200" rtl="0" algn="l">
              <a:lnSpc>
                <a:spcPct val="115000"/>
              </a:lnSpc>
              <a:spcBef>
                <a:spcPts val="0"/>
              </a:spcBef>
              <a:spcAft>
                <a:spcPts val="0"/>
              </a:spcAft>
              <a:buClr>
                <a:schemeClr val="dk1"/>
              </a:buClr>
              <a:buSzPts val="2500"/>
              <a:buChar char="●"/>
            </a:pPr>
            <a:r>
              <a:rPr lang="en-US">
                <a:solidFill>
                  <a:schemeClr val="dk1"/>
                </a:solidFill>
              </a:rPr>
              <a:t>Preliminary concepts for the master plan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87350" lvl="0" marL="457200" rtl="0" algn="l">
              <a:lnSpc>
                <a:spcPct val="115000"/>
              </a:lnSpc>
              <a:spcBef>
                <a:spcPts val="0"/>
              </a:spcBef>
              <a:spcAft>
                <a:spcPts val="0"/>
              </a:spcAft>
              <a:buClr>
                <a:schemeClr val="dk1"/>
              </a:buClr>
              <a:buSzPts val="2500"/>
              <a:buChar char="●"/>
            </a:pPr>
            <a:r>
              <a:rPr lang="en-US">
                <a:solidFill>
                  <a:schemeClr val="dk1"/>
                </a:solidFill>
              </a:rPr>
              <a:t>Question and answer period (use the Q&amp;A feature)</a:t>
            </a:r>
            <a:endParaRPr>
              <a:solidFill>
                <a:schemeClr val="dk1"/>
              </a:solidFill>
            </a:endParaRPr>
          </a:p>
          <a:p>
            <a:pPr indent="0" lvl="0" marL="0" rtl="0" algn="l">
              <a:lnSpc>
                <a:spcPct val="115000"/>
              </a:lnSpc>
              <a:spcBef>
                <a:spcPts val="0"/>
              </a:spcBef>
              <a:spcAft>
                <a:spcPts val="0"/>
              </a:spcAft>
              <a:buSzPts val="2703"/>
              <a:buNone/>
            </a:pPr>
            <a:r>
              <a:t/>
            </a:r>
            <a:endParaRPr>
              <a:solidFill>
                <a:schemeClr val="dk1"/>
              </a:solidFill>
            </a:endParaRPr>
          </a:p>
          <a:p>
            <a:pPr indent="0" lvl="0" marL="0" rtl="0" algn="l">
              <a:lnSpc>
                <a:spcPct val="115000"/>
              </a:lnSpc>
              <a:spcBef>
                <a:spcPts val="1600"/>
              </a:spcBef>
              <a:spcAft>
                <a:spcPts val="0"/>
              </a:spcAft>
              <a:buSzPts val="2500"/>
              <a:buNone/>
            </a:pPr>
            <a:r>
              <a:t/>
            </a:r>
            <a:endParaRPr>
              <a:solidFill>
                <a:schemeClr val="dk1"/>
              </a:solidFill>
            </a:endParaRPr>
          </a:p>
          <a:p>
            <a:pPr indent="0" lvl="0" marL="0" rtl="0" algn="l">
              <a:lnSpc>
                <a:spcPct val="100000"/>
              </a:lnSpc>
              <a:spcBef>
                <a:spcPts val="1600"/>
              </a:spcBef>
              <a:spcAft>
                <a:spcPts val="0"/>
              </a:spcAft>
              <a:buSzPts val="2703"/>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64bfd5010e_0_77"/>
          <p:cNvSpPr txBox="1"/>
          <p:nvPr>
            <p:ph type="title"/>
          </p:nvPr>
        </p:nvSpPr>
        <p:spPr>
          <a:xfrm>
            <a:off x="890075" y="511515"/>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249" name="Google Shape;249;g264bfd5010e_0_77"/>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rmAutofit/>
          </a:bodyPr>
          <a:lstStyle/>
          <a:p>
            <a:pPr indent="-400050" lvl="0" marL="457200" rtl="0" algn="l">
              <a:lnSpc>
                <a:spcPct val="115000"/>
              </a:lnSpc>
              <a:spcBef>
                <a:spcPts val="1000"/>
              </a:spcBef>
              <a:spcAft>
                <a:spcPts val="0"/>
              </a:spcAft>
              <a:buSzPts val="2700"/>
              <a:buChar char="●"/>
            </a:pPr>
            <a:r>
              <a:rPr lang="en-US" sz="2700">
                <a:solidFill>
                  <a:schemeClr val="dk1"/>
                </a:solidFill>
              </a:rPr>
              <a:t>Establish </a:t>
            </a:r>
            <a:r>
              <a:rPr b="1" lang="en-US" sz="2700">
                <a:solidFill>
                  <a:schemeClr val="accent1"/>
                </a:solidFill>
              </a:rPr>
              <a:t>incentives</a:t>
            </a:r>
            <a:r>
              <a:rPr lang="en-US" sz="2700">
                <a:solidFill>
                  <a:schemeClr val="dk1"/>
                </a:solidFill>
              </a:rPr>
              <a:t> for work-based learning and redesign existing funding streams to support paid opportunities </a:t>
            </a:r>
            <a:endParaRPr sz="2700">
              <a:solidFill>
                <a:schemeClr val="dk1"/>
              </a:solidFill>
            </a:endParaRPr>
          </a:p>
          <a:p>
            <a:pPr indent="-400050" lvl="0" marL="457200" rtl="0" algn="l">
              <a:lnSpc>
                <a:spcPct val="115000"/>
              </a:lnSpc>
              <a:spcBef>
                <a:spcPts val="1000"/>
              </a:spcBef>
              <a:spcAft>
                <a:spcPts val="0"/>
              </a:spcAft>
              <a:buSzPts val="2700"/>
              <a:buChar char="●"/>
            </a:pPr>
            <a:r>
              <a:rPr b="1" lang="en-US" sz="2700">
                <a:solidFill>
                  <a:schemeClr val="accent1"/>
                </a:solidFill>
              </a:rPr>
              <a:t>Align </a:t>
            </a:r>
            <a:r>
              <a:rPr lang="en-US" sz="2700">
                <a:solidFill>
                  <a:schemeClr val="dk1"/>
                </a:solidFill>
              </a:rPr>
              <a:t>service learning, research, and fellowship programs with specific career pathways</a:t>
            </a:r>
            <a:endParaRPr sz="2700">
              <a:solidFill>
                <a:schemeClr val="dk1"/>
              </a:solidFill>
            </a:endParaRPr>
          </a:p>
          <a:p>
            <a:pPr indent="-400050" lvl="0" marL="457200" rtl="0" algn="l">
              <a:lnSpc>
                <a:spcPct val="115000"/>
              </a:lnSpc>
              <a:spcBef>
                <a:spcPts val="1000"/>
              </a:spcBef>
              <a:spcAft>
                <a:spcPts val="1000"/>
              </a:spcAft>
              <a:buSzPts val="2700"/>
              <a:buChar char="●"/>
            </a:pPr>
            <a:r>
              <a:rPr lang="en-US" sz="2700">
                <a:solidFill>
                  <a:schemeClr val="dk1"/>
                </a:solidFill>
              </a:rPr>
              <a:t>Leverage the regional career councils to </a:t>
            </a:r>
            <a:r>
              <a:rPr b="1" lang="en-US" sz="2700">
                <a:solidFill>
                  <a:schemeClr val="accent1"/>
                </a:solidFill>
              </a:rPr>
              <a:t>coordinate with employers </a:t>
            </a:r>
            <a:r>
              <a:rPr lang="en-US" sz="2700">
                <a:solidFill>
                  <a:schemeClr val="dk1"/>
                </a:solidFill>
              </a:rPr>
              <a:t>to provide work-based learning</a:t>
            </a:r>
            <a:endParaRPr b="1" sz="270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64bfd5010e_0_55"/>
          <p:cNvSpPr txBox="1"/>
          <p:nvPr>
            <p:ph type="title"/>
          </p:nvPr>
        </p:nvSpPr>
        <p:spPr>
          <a:xfrm>
            <a:off x="863925" y="2146800"/>
            <a:ext cx="8326800" cy="28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F3864"/>
              </a:buClr>
              <a:buSzPts val="5400"/>
              <a:buFont typeface="Century Gothic"/>
              <a:buNone/>
            </a:pPr>
            <a:r>
              <a:rPr lang="en-US" sz="4100"/>
              <a:t>Accelerate the use of </a:t>
            </a:r>
            <a:endParaRPr sz="4100"/>
          </a:p>
          <a:p>
            <a:pPr indent="0" lvl="0" marL="0" rtl="0" algn="ctr">
              <a:lnSpc>
                <a:spcPct val="90000"/>
              </a:lnSpc>
              <a:spcBef>
                <a:spcPts val="0"/>
              </a:spcBef>
              <a:spcAft>
                <a:spcPts val="0"/>
              </a:spcAft>
              <a:buClr>
                <a:srgbClr val="1F3864"/>
              </a:buClr>
              <a:buSzPts val="5400"/>
              <a:buFont typeface="Century Gothic"/>
              <a:buNone/>
            </a:pPr>
            <a:r>
              <a:rPr lang="en-US" sz="4100"/>
              <a:t>public benefit programs to make education and training affordable </a:t>
            </a:r>
            <a:r>
              <a:rPr lang="en-US" sz="4100">
                <a:extLst>
                  <a:ext uri="http://customooxmlschemas.google.com/">
                    <go:slidesCustomData xmlns:go="http://customooxmlschemas.google.com/" textRoundtripDataId="12"/>
                  </a:ext>
                </a:extLst>
              </a:rPr>
              <a:t>and </a:t>
            </a:r>
            <a:endParaRPr sz="4100">
              <a:extLst>
                <a:ext uri="http://customooxmlschemas.google.com/">
                  <go:slidesCustomData xmlns:go="http://customooxmlschemas.google.com/" textRoundtripDataId="13"/>
                </a:ext>
              </a:extLst>
            </a:endParaRPr>
          </a:p>
          <a:p>
            <a:pPr indent="0" lvl="0" marL="0" rtl="0" algn="ctr">
              <a:lnSpc>
                <a:spcPct val="90000"/>
              </a:lnSpc>
              <a:spcBef>
                <a:spcPts val="0"/>
              </a:spcBef>
              <a:spcAft>
                <a:spcPts val="0"/>
              </a:spcAft>
              <a:buClr>
                <a:srgbClr val="1F3864"/>
              </a:buClr>
              <a:buSzPts val="5400"/>
              <a:buFont typeface="Century Gothic"/>
              <a:buNone/>
            </a:pPr>
            <a:r>
              <a:rPr lang="en-US" sz="4100">
                <a:extLst>
                  <a:ext uri="http://customooxmlschemas.google.com/">
                    <go:slidesCustomData xmlns:go="http://customooxmlschemas.google.com/" textRoundtripDataId="14"/>
                  </a:ext>
                </a:extLst>
              </a:rPr>
              <a:t>improve universal </a:t>
            </a:r>
            <a:r>
              <a:rPr lang="en-US" sz="4100"/>
              <a:t>access</a:t>
            </a:r>
            <a:endParaRPr sz="4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64bfd5010e_0_59"/>
          <p:cNvSpPr txBox="1"/>
          <p:nvPr>
            <p:ph type="title"/>
          </p:nvPr>
        </p:nvSpPr>
        <p:spPr>
          <a:xfrm>
            <a:off x="838200" y="501140"/>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Issues</a:t>
            </a:r>
            <a:endParaRPr/>
          </a:p>
        </p:txBody>
      </p:sp>
      <p:sp>
        <p:nvSpPr>
          <p:cNvPr id="261" name="Google Shape;261;g264bfd5010e_0_59"/>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Autofit/>
          </a:bodyPr>
          <a:lstStyle/>
          <a:p>
            <a:pPr indent="-400050" lvl="0" marL="457200" rtl="0" algn="l">
              <a:lnSpc>
                <a:spcPct val="115000"/>
              </a:lnSpc>
              <a:spcBef>
                <a:spcPts val="0"/>
              </a:spcBef>
              <a:spcAft>
                <a:spcPts val="0"/>
              </a:spcAft>
              <a:buSzPts val="2700"/>
              <a:buChar char="●"/>
            </a:pPr>
            <a:r>
              <a:rPr lang="en-US" sz="2700">
                <a:solidFill>
                  <a:schemeClr val="dk1"/>
                </a:solidFill>
              </a:rPr>
              <a:t>The high cost of living means many people must juggle education and training with jobs and family responsibilities and take on debt to cover the </a:t>
            </a:r>
            <a:r>
              <a:rPr b="1" lang="en-US" sz="2700">
                <a:solidFill>
                  <a:schemeClr val="accent1"/>
                </a:solidFill>
              </a:rPr>
              <a:t>full cost of attendance</a:t>
            </a:r>
            <a:r>
              <a:rPr lang="en-US" sz="2700">
                <a:solidFill>
                  <a:schemeClr val="dk1"/>
                </a:solidFill>
              </a:rPr>
              <a:t>. </a:t>
            </a:r>
            <a:endParaRPr sz="2700">
              <a:solidFill>
                <a:schemeClr val="dk1"/>
              </a:solidFill>
            </a:endParaRPr>
          </a:p>
          <a:p>
            <a:pPr indent="-400050" lvl="0" marL="457200" rtl="0" algn="l">
              <a:lnSpc>
                <a:spcPct val="115000"/>
              </a:lnSpc>
              <a:spcBef>
                <a:spcPts val="0"/>
              </a:spcBef>
              <a:spcAft>
                <a:spcPts val="0"/>
              </a:spcAft>
              <a:buSzPts val="2700"/>
              <a:buChar char="●"/>
            </a:pPr>
            <a:r>
              <a:rPr lang="en-US" sz="2700">
                <a:solidFill>
                  <a:schemeClr val="dk1"/>
                </a:solidFill>
                <a:extLst>
                  <a:ext uri="http://customooxmlschemas.google.com/">
                    <go:slidesCustomData xmlns:go="http://customooxmlschemas.google.com/" textRoundtripDataId="15"/>
                  </a:ext>
                </a:extLst>
              </a:rPr>
              <a:t>Adults </a:t>
            </a:r>
            <a:r>
              <a:rPr lang="en-US" sz="2700">
                <a:solidFill>
                  <a:schemeClr val="dk1"/>
                </a:solidFill>
              </a:rPr>
              <a:t>and undocumented people have fewer </a:t>
            </a:r>
            <a:r>
              <a:rPr b="1" lang="en-US" sz="2700">
                <a:solidFill>
                  <a:schemeClr val="accent1"/>
                </a:solidFill>
              </a:rPr>
              <a:t>financial aid options</a:t>
            </a:r>
            <a:r>
              <a:rPr lang="en-US" sz="2700">
                <a:solidFill>
                  <a:schemeClr val="dk1"/>
                </a:solidFill>
              </a:rPr>
              <a:t> and face complex systems to secure eligibility for public benefits.</a:t>
            </a:r>
            <a:endParaRPr sz="2700">
              <a:solidFill>
                <a:schemeClr val="dk1"/>
              </a:solidFill>
            </a:endParaRPr>
          </a:p>
          <a:p>
            <a:pPr indent="-400050" lvl="0" marL="457200" rtl="0" algn="l">
              <a:lnSpc>
                <a:spcPct val="115000"/>
              </a:lnSpc>
              <a:spcBef>
                <a:spcPts val="0"/>
              </a:spcBef>
              <a:spcAft>
                <a:spcPts val="0"/>
              </a:spcAft>
              <a:buSzPts val="2700"/>
              <a:buChar char="●"/>
            </a:pPr>
            <a:r>
              <a:rPr lang="en-US" sz="2700">
                <a:solidFill>
                  <a:schemeClr val="dk1"/>
                </a:solidFill>
              </a:rPr>
              <a:t>Existing systems impose considerable barriers for </a:t>
            </a:r>
            <a:r>
              <a:rPr b="1" lang="en-US" sz="2700">
                <a:solidFill>
                  <a:schemeClr val="accent1"/>
                </a:solidFill>
              </a:rPr>
              <a:t>people with disabilities</a:t>
            </a:r>
            <a:r>
              <a:rPr lang="en-US" sz="2700">
                <a:solidFill>
                  <a:schemeClr val="dk1"/>
                </a:solidFill>
              </a:rPr>
              <a:t> to participate in training and employment.</a:t>
            </a:r>
            <a:endParaRPr sz="2700">
              <a:solidFill>
                <a:schemeClr val="dk1"/>
              </a:solidFill>
            </a:endParaRPr>
          </a:p>
          <a:p>
            <a:pPr indent="0" lvl="0" marL="457200" rtl="0" algn="l">
              <a:lnSpc>
                <a:spcPct val="115000"/>
              </a:lnSpc>
              <a:spcBef>
                <a:spcPts val="1000"/>
              </a:spcBef>
              <a:spcAft>
                <a:spcPts val="1000"/>
              </a:spcAft>
              <a:buSzPts val="2500"/>
              <a:buNone/>
            </a:pPr>
            <a:r>
              <a:t/>
            </a:r>
            <a:endParaRPr sz="2300">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64bfd5010e_0_65"/>
          <p:cNvSpPr txBox="1"/>
          <p:nvPr>
            <p:ph type="title"/>
          </p:nvPr>
        </p:nvSpPr>
        <p:spPr>
          <a:xfrm>
            <a:off x="890075" y="511515"/>
            <a:ext cx="10515600" cy="96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Solutions</a:t>
            </a:r>
            <a:endParaRPr/>
          </a:p>
        </p:txBody>
      </p:sp>
      <p:sp>
        <p:nvSpPr>
          <p:cNvPr id="268" name="Google Shape;268;g264bfd5010e_0_65"/>
          <p:cNvSpPr txBox="1"/>
          <p:nvPr>
            <p:ph idx="1" type="body"/>
          </p:nvPr>
        </p:nvSpPr>
        <p:spPr>
          <a:xfrm>
            <a:off x="838200" y="1344706"/>
            <a:ext cx="10515600" cy="5011500"/>
          </a:xfrm>
          <a:prstGeom prst="rect">
            <a:avLst/>
          </a:prstGeom>
          <a:noFill/>
          <a:ln>
            <a:noFill/>
          </a:ln>
        </p:spPr>
        <p:txBody>
          <a:bodyPr anchorCtr="0" anchor="t" bIns="45700" lIns="91425" spcFirstLastPara="1" rIns="91425" wrap="square" tIns="45700">
            <a:normAutofit/>
          </a:bodyPr>
          <a:lstStyle/>
          <a:p>
            <a:pPr indent="-412750" lvl="0" marL="457200" rtl="0" algn="l">
              <a:lnSpc>
                <a:spcPct val="115000"/>
              </a:lnSpc>
              <a:spcBef>
                <a:spcPts val="1000"/>
              </a:spcBef>
              <a:spcAft>
                <a:spcPts val="0"/>
              </a:spcAft>
              <a:buSzPts val="2900"/>
              <a:buChar char="●"/>
            </a:pPr>
            <a:r>
              <a:rPr lang="en-US" sz="2900">
                <a:solidFill>
                  <a:schemeClr val="dk1"/>
                </a:solidFill>
              </a:rPr>
              <a:t>Strengthen mechanisms that encourage families to access benefits that support </a:t>
            </a:r>
            <a:r>
              <a:rPr b="1" lang="en-US" sz="2900">
                <a:solidFill>
                  <a:schemeClr val="accent1"/>
                </a:solidFill>
              </a:rPr>
              <a:t>college savings</a:t>
            </a:r>
            <a:endParaRPr b="1" sz="2900">
              <a:solidFill>
                <a:schemeClr val="accent1"/>
              </a:solidFill>
            </a:endParaRPr>
          </a:p>
          <a:p>
            <a:pPr indent="-412750" lvl="0" marL="457200" rtl="0" algn="l">
              <a:lnSpc>
                <a:spcPct val="115000"/>
              </a:lnSpc>
              <a:spcBef>
                <a:spcPts val="0"/>
              </a:spcBef>
              <a:spcAft>
                <a:spcPts val="0"/>
              </a:spcAft>
              <a:buSzPts val="2900"/>
              <a:buChar char="●"/>
            </a:pPr>
            <a:r>
              <a:rPr lang="en-US" sz="2900">
                <a:solidFill>
                  <a:schemeClr val="dk1"/>
                </a:solidFill>
              </a:rPr>
              <a:t>Increase </a:t>
            </a:r>
            <a:r>
              <a:rPr b="1" lang="en-US" sz="2900">
                <a:solidFill>
                  <a:schemeClr val="accent1"/>
                </a:solidFill>
              </a:rPr>
              <a:t>access to financial supports</a:t>
            </a:r>
            <a:r>
              <a:rPr lang="en-US" sz="2900">
                <a:solidFill>
                  <a:schemeClr val="dk1"/>
                </a:solidFill>
              </a:rPr>
              <a:t> so that underserved populations can participate in both short and longer-term training </a:t>
            </a:r>
            <a:endParaRPr sz="2900">
              <a:solidFill>
                <a:schemeClr val="dk1"/>
              </a:solidFill>
            </a:endParaRPr>
          </a:p>
          <a:p>
            <a:pPr indent="-412750" lvl="0" marL="457200" rtl="0" algn="l">
              <a:lnSpc>
                <a:spcPct val="115000"/>
              </a:lnSpc>
              <a:spcBef>
                <a:spcPts val="0"/>
              </a:spcBef>
              <a:spcAft>
                <a:spcPts val="0"/>
              </a:spcAft>
              <a:buSzPts val="2900"/>
              <a:buChar char="●"/>
            </a:pPr>
            <a:r>
              <a:rPr lang="en-US" sz="2900">
                <a:solidFill>
                  <a:schemeClr val="dk1"/>
                </a:solidFill>
              </a:rPr>
              <a:t>Create stronger systems for </a:t>
            </a:r>
            <a:r>
              <a:rPr b="1" lang="en-US" sz="2900">
                <a:solidFill>
                  <a:schemeClr val="accent1"/>
                </a:solidFill>
              </a:rPr>
              <a:t>referring learners </a:t>
            </a:r>
            <a:r>
              <a:rPr lang="en-US" sz="2900">
                <a:solidFill>
                  <a:schemeClr val="dk1"/>
                </a:solidFill>
              </a:rPr>
              <a:t>to social benefit programs </a:t>
            </a:r>
            <a:endParaRPr sz="2900">
              <a:solidFill>
                <a:schemeClr val="dk1"/>
              </a:solidFill>
            </a:endParaRPr>
          </a:p>
          <a:p>
            <a:pPr indent="-412750" lvl="0" marL="457200" rtl="0" algn="l">
              <a:lnSpc>
                <a:spcPct val="115000"/>
              </a:lnSpc>
              <a:spcBef>
                <a:spcPts val="0"/>
              </a:spcBef>
              <a:spcAft>
                <a:spcPts val="0"/>
              </a:spcAft>
              <a:buSzPts val="2900"/>
              <a:buChar char="●"/>
            </a:pPr>
            <a:r>
              <a:rPr lang="en-US" sz="2900">
                <a:solidFill>
                  <a:schemeClr val="dk1"/>
                </a:solidFill>
              </a:rPr>
              <a:t>Improve </a:t>
            </a:r>
            <a:r>
              <a:rPr b="1" lang="en-US" sz="2900">
                <a:solidFill>
                  <a:schemeClr val="accent1"/>
                </a:solidFill>
              </a:rPr>
              <a:t>universal access </a:t>
            </a:r>
            <a:r>
              <a:rPr lang="en-US" sz="2900">
                <a:solidFill>
                  <a:schemeClr val="dk1"/>
                </a:solidFill>
              </a:rPr>
              <a:t>to</a:t>
            </a:r>
            <a:r>
              <a:rPr lang="en-US" sz="2900">
                <a:solidFill>
                  <a:schemeClr val="dk1"/>
                </a:solidFill>
              </a:rPr>
              <a:t> career pathways</a:t>
            </a:r>
            <a:endParaRPr sz="2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7"/>
          <p:cNvSpPr txBox="1"/>
          <p:nvPr>
            <p:ph type="title"/>
          </p:nvPr>
        </p:nvSpPr>
        <p:spPr>
          <a:xfrm>
            <a:off x="863934" y="2146802"/>
            <a:ext cx="6563700" cy="285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F3864"/>
              </a:buClr>
              <a:buSzPts val="6000"/>
              <a:buFont typeface="Century Gothic"/>
              <a:buNone/>
            </a:pPr>
            <a:r>
              <a:rPr lang="en-US"/>
              <a:t>Questions and Answers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6527170d8d_0_454"/>
          <p:cNvSpPr txBox="1"/>
          <p:nvPr>
            <p:ph type="title"/>
          </p:nvPr>
        </p:nvSpPr>
        <p:spPr>
          <a:xfrm>
            <a:off x="892025" y="1706475"/>
            <a:ext cx="8259000" cy="28527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1F3864"/>
              </a:buClr>
              <a:buSzPct val="100000"/>
              <a:buFont typeface="Century Gothic"/>
              <a:buNone/>
            </a:pPr>
            <a:r>
              <a:rPr lang="en-US"/>
              <a:t>Stay Involved!</a:t>
            </a:r>
            <a:endParaRPr/>
          </a:p>
          <a:p>
            <a:pPr indent="0" lvl="0" marL="0" rtl="0" algn="l">
              <a:lnSpc>
                <a:spcPct val="90000"/>
              </a:lnSpc>
              <a:spcBef>
                <a:spcPts val="0"/>
              </a:spcBef>
              <a:spcAft>
                <a:spcPts val="0"/>
              </a:spcAft>
              <a:buClr>
                <a:srgbClr val="1F3864"/>
              </a:buClr>
              <a:buSzPct val="100000"/>
              <a:buFont typeface="Century Gothic"/>
              <a:buNone/>
            </a:pPr>
            <a:r>
              <a:t/>
            </a:r>
            <a:endParaRPr/>
          </a:p>
          <a:p>
            <a:pPr indent="-406399" lvl="0" marL="457200" rtl="0" algn="l">
              <a:lnSpc>
                <a:spcPct val="90000"/>
              </a:lnSpc>
              <a:spcBef>
                <a:spcPts val="0"/>
              </a:spcBef>
              <a:spcAft>
                <a:spcPts val="0"/>
              </a:spcAft>
              <a:buSzPct val="100000"/>
              <a:buChar char="●"/>
            </a:pPr>
            <a:r>
              <a:rPr lang="en-US" sz="3111"/>
              <a:t>Visit </a:t>
            </a:r>
            <a:r>
              <a:rPr lang="en-US" sz="3111"/>
              <a:t>https://careereducation.gov.ca.gov</a:t>
            </a:r>
            <a:endParaRPr sz="3111"/>
          </a:p>
          <a:p>
            <a:pPr indent="-406399" lvl="0" marL="457200" rtl="0" algn="l">
              <a:lnSpc>
                <a:spcPct val="90000"/>
              </a:lnSpc>
              <a:spcBef>
                <a:spcPts val="0"/>
              </a:spcBef>
              <a:spcAft>
                <a:spcPts val="0"/>
              </a:spcAft>
              <a:buSzPct val="100000"/>
              <a:buChar char="●"/>
            </a:pPr>
            <a:r>
              <a:rPr lang="en-US" sz="3111"/>
              <a:t>Attend a regional meeting</a:t>
            </a:r>
            <a:endParaRPr sz="3111"/>
          </a:p>
          <a:p>
            <a:pPr indent="-406399" lvl="0" marL="457200" rtl="0" algn="l">
              <a:lnSpc>
                <a:spcPct val="90000"/>
              </a:lnSpc>
              <a:spcBef>
                <a:spcPts val="0"/>
              </a:spcBef>
              <a:spcAft>
                <a:spcPts val="0"/>
              </a:spcAft>
              <a:buSzPct val="100000"/>
              <a:buChar char="●"/>
            </a:pPr>
            <a:r>
              <a:rPr lang="en-US" sz="3111"/>
              <a:t>Join a meeting of the eTranscript California task force</a:t>
            </a:r>
            <a:endParaRPr sz="3111"/>
          </a:p>
          <a:p>
            <a:pPr indent="-406399" lvl="0" marL="457200" rtl="0" algn="l">
              <a:lnSpc>
                <a:spcPct val="90000"/>
              </a:lnSpc>
              <a:spcBef>
                <a:spcPts val="0"/>
              </a:spcBef>
              <a:spcAft>
                <a:spcPts val="0"/>
              </a:spcAft>
              <a:buSzPct val="100000"/>
              <a:buChar char="●"/>
            </a:pPr>
            <a:r>
              <a:rPr lang="en-US" sz="3111"/>
              <a:t>Share this presentation and the summary of preliminary concepts</a:t>
            </a:r>
            <a:endParaRPr sz="3111"/>
          </a:p>
          <a:p>
            <a:pPr indent="-406399" lvl="0" marL="457200" rtl="0" algn="l">
              <a:lnSpc>
                <a:spcPct val="90000"/>
              </a:lnSpc>
              <a:spcBef>
                <a:spcPts val="0"/>
              </a:spcBef>
              <a:spcAft>
                <a:spcPts val="0"/>
              </a:spcAft>
              <a:buSzPct val="100000"/>
              <a:buChar char="●"/>
            </a:pPr>
            <a:r>
              <a:rPr lang="en-US" sz="3111"/>
              <a:t>Reach out to our team</a:t>
            </a:r>
            <a:endParaRPr sz="311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64c2e8dd2f_0_0"/>
          <p:cNvSpPr txBox="1"/>
          <p:nvPr>
            <p:ph type="title"/>
          </p:nvPr>
        </p:nvSpPr>
        <p:spPr>
          <a:xfrm>
            <a:off x="838200" y="897675"/>
            <a:ext cx="105156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sz="3300"/>
              <a:t>Why We Need a Master Plan for Career Education</a:t>
            </a:r>
            <a:endParaRPr sz="3300"/>
          </a:p>
        </p:txBody>
      </p:sp>
      <p:sp>
        <p:nvSpPr>
          <p:cNvPr id="117" name="Google Shape;117;g264c2e8dd2f_0_0"/>
          <p:cNvSpPr txBox="1"/>
          <p:nvPr>
            <p:ph idx="1" type="body"/>
          </p:nvPr>
        </p:nvSpPr>
        <p:spPr>
          <a:xfrm>
            <a:off x="838200" y="2099375"/>
            <a:ext cx="5172300" cy="45720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15000"/>
              </a:lnSpc>
              <a:spcBef>
                <a:spcPts val="1600"/>
              </a:spcBef>
              <a:spcAft>
                <a:spcPts val="0"/>
              </a:spcAft>
              <a:buSzPct val="95176"/>
              <a:buNone/>
            </a:pPr>
            <a:r>
              <a:rPr b="1" lang="en-US" sz="2840">
                <a:solidFill>
                  <a:srgbClr val="444746"/>
                </a:solidFill>
                <a:highlight>
                  <a:srgbClr val="FFFFFF"/>
                </a:highlight>
              </a:rPr>
              <a:t>We need to prepare California's students and workers—including those currently disconnected from school and jobs—for living wage, fulfilling careers.</a:t>
            </a:r>
            <a:endParaRPr b="1" sz="2840">
              <a:solidFill>
                <a:srgbClr val="444746"/>
              </a:solidFill>
              <a:highlight>
                <a:srgbClr val="FFFFFF"/>
              </a:highlight>
            </a:endParaRPr>
          </a:p>
          <a:p>
            <a:pPr indent="0" lvl="0" marL="0" rtl="0" algn="l">
              <a:lnSpc>
                <a:spcPct val="115000"/>
              </a:lnSpc>
              <a:spcBef>
                <a:spcPts val="1600"/>
              </a:spcBef>
              <a:spcAft>
                <a:spcPts val="0"/>
              </a:spcAft>
              <a:buSzPct val="95176"/>
              <a:buNone/>
            </a:pPr>
            <a:r>
              <a:rPr lang="en-US" sz="2840">
                <a:solidFill>
                  <a:srgbClr val="444746"/>
                </a:solidFill>
                <a:highlight>
                  <a:srgbClr val="FFFFFF"/>
                </a:highlight>
              </a:rPr>
              <a:t>This means creating connections between the systems that teach critical skills and that provide needed supports, so people can continue to pursue their goals throughout their lives.</a:t>
            </a:r>
            <a:endParaRPr sz="2840">
              <a:solidFill>
                <a:srgbClr val="444746"/>
              </a:solidFill>
              <a:highlight>
                <a:srgbClr val="FFFFFF"/>
              </a:highlight>
            </a:endParaRPr>
          </a:p>
          <a:p>
            <a:pPr indent="0" lvl="0" marL="0" rtl="0" algn="l">
              <a:lnSpc>
                <a:spcPct val="115000"/>
              </a:lnSpc>
              <a:spcBef>
                <a:spcPts val="1600"/>
              </a:spcBef>
              <a:spcAft>
                <a:spcPts val="0"/>
              </a:spcAft>
              <a:buSzPct val="95176"/>
              <a:buNone/>
            </a:pPr>
            <a:r>
              <a:rPr lang="en-US" sz="2840">
                <a:solidFill>
                  <a:srgbClr val="444746"/>
                </a:solidFill>
                <a:highlight>
                  <a:srgbClr val="FFFFFF"/>
                </a:highlight>
              </a:rPr>
              <a:t>By addressing the structural issues that create unequal opportunities to learn and get credit for knowledge, this approach provides all </a:t>
            </a:r>
            <a:r>
              <a:rPr lang="en-US" sz="2840">
                <a:solidFill>
                  <a:srgbClr val="444746"/>
                </a:solidFill>
                <a:highlight>
                  <a:srgbClr val="FFFFFF"/>
                </a:highlight>
              </a:rPr>
              <a:t>Californians</a:t>
            </a:r>
            <a:r>
              <a:rPr lang="en-US" sz="2840">
                <a:solidFill>
                  <a:srgbClr val="444746"/>
                </a:solidFill>
                <a:highlight>
                  <a:srgbClr val="FFFFFF"/>
                </a:highlight>
              </a:rPr>
              <a:t> with the freedom to succeed. </a:t>
            </a:r>
            <a:endParaRPr sz="2840">
              <a:solidFill>
                <a:srgbClr val="444746"/>
              </a:solidFill>
              <a:highlight>
                <a:srgbClr val="FFFFFF"/>
              </a:highlight>
            </a:endParaRPr>
          </a:p>
          <a:p>
            <a:pPr indent="0" lvl="0" marL="0" rtl="0" algn="l">
              <a:lnSpc>
                <a:spcPct val="115000"/>
              </a:lnSpc>
              <a:spcBef>
                <a:spcPts val="1600"/>
              </a:spcBef>
              <a:spcAft>
                <a:spcPts val="0"/>
              </a:spcAft>
              <a:buSzPct val="95176"/>
              <a:buNone/>
            </a:pPr>
            <a:r>
              <a:rPr lang="en-US" sz="2840">
                <a:solidFill>
                  <a:srgbClr val="444746"/>
                </a:solidFill>
                <a:highlight>
                  <a:srgbClr val="FFFFFF"/>
                </a:highlight>
              </a:rPr>
              <a:t>The Master Plan for Career Education helps to actualize the Governor’s commitment to equity, as outlined in </a:t>
            </a:r>
            <a:r>
              <a:rPr lang="en-US" sz="2800">
                <a:solidFill>
                  <a:schemeClr val="dk1"/>
                </a:solidFill>
              </a:rPr>
              <a:t>Executive Order </a:t>
            </a:r>
            <a:r>
              <a:rPr lang="en-US" sz="2800" u="sng">
                <a:solidFill>
                  <a:srgbClr val="1155CC"/>
                </a:solidFill>
                <a:hlinkClick r:id="rId3">
                  <a:extLst>
                    <a:ext uri="{A12FA001-AC4F-418D-AE19-62706E023703}">
                      <ahyp:hlinkClr val="tx"/>
                    </a:ext>
                  </a:extLst>
                </a:hlinkClick>
              </a:rPr>
              <a:t>N-16-22</a:t>
            </a:r>
            <a:r>
              <a:rPr lang="en-US" sz="2800">
                <a:solidFill>
                  <a:srgbClr val="444746"/>
                </a:solidFill>
                <a:highlight>
                  <a:srgbClr val="FFFFFF"/>
                </a:highlight>
              </a:rPr>
              <a:t>.</a:t>
            </a:r>
            <a:endParaRPr sz="2800">
              <a:solidFill>
                <a:srgbClr val="444746"/>
              </a:solidFill>
              <a:highlight>
                <a:srgbClr val="FFFFFF"/>
              </a:highlight>
            </a:endParaRPr>
          </a:p>
          <a:p>
            <a:pPr indent="0" lvl="0" marL="0" rtl="0" algn="l">
              <a:lnSpc>
                <a:spcPct val="100000"/>
              </a:lnSpc>
              <a:spcBef>
                <a:spcPts val="1600"/>
              </a:spcBef>
              <a:spcAft>
                <a:spcPts val="0"/>
              </a:spcAft>
              <a:buSzPct val="108120"/>
              <a:buNone/>
            </a:pPr>
            <a:r>
              <a:t/>
            </a:r>
            <a:endParaRPr>
              <a:solidFill>
                <a:schemeClr val="dk1"/>
              </a:solidFill>
            </a:endParaRPr>
          </a:p>
        </p:txBody>
      </p:sp>
      <p:pic>
        <p:nvPicPr>
          <p:cNvPr id="118" name="Google Shape;118;g264c2e8dd2f_0_0"/>
          <p:cNvPicPr preferRelativeResize="0"/>
          <p:nvPr/>
        </p:nvPicPr>
        <p:blipFill rotWithShape="1">
          <a:blip r:embed="rId4">
            <a:alphaModFix/>
          </a:blip>
          <a:srcRect b="0" l="0" r="0" t="0"/>
          <a:stretch/>
        </p:blipFill>
        <p:spPr>
          <a:xfrm>
            <a:off x="6370149" y="2423663"/>
            <a:ext cx="4802601" cy="32008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6527170d8d_0_0"/>
          <p:cNvSpPr txBox="1"/>
          <p:nvPr>
            <p:ph type="title"/>
          </p:nvPr>
        </p:nvSpPr>
        <p:spPr>
          <a:xfrm>
            <a:off x="838200" y="897675"/>
            <a:ext cx="105156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a:t>Developing the Preliminary Concepts</a:t>
            </a:r>
            <a:endParaRPr/>
          </a:p>
        </p:txBody>
      </p:sp>
      <p:sp>
        <p:nvSpPr>
          <p:cNvPr id="125" name="Google Shape;125;g26527170d8d_0_0"/>
          <p:cNvSpPr txBox="1"/>
          <p:nvPr>
            <p:ph idx="1" type="body"/>
          </p:nvPr>
        </p:nvSpPr>
        <p:spPr>
          <a:xfrm>
            <a:off x="838200" y="2099376"/>
            <a:ext cx="10515600" cy="45720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15000"/>
              </a:lnSpc>
              <a:spcBef>
                <a:spcPts val="0"/>
              </a:spcBef>
              <a:spcAft>
                <a:spcPts val="0"/>
              </a:spcAft>
              <a:buSzPct val="100000"/>
              <a:buNone/>
            </a:pPr>
            <a:r>
              <a:rPr lang="en-US">
                <a:solidFill>
                  <a:srgbClr val="262626"/>
                </a:solidFill>
              </a:rPr>
              <a:t>These ideas are based on:</a:t>
            </a:r>
            <a:endParaRPr>
              <a:solidFill>
                <a:srgbClr val="262626"/>
              </a:solidFill>
            </a:endParaRPr>
          </a:p>
          <a:p>
            <a:pPr indent="0" lvl="0" marL="0" rtl="0" algn="l">
              <a:lnSpc>
                <a:spcPct val="115000"/>
              </a:lnSpc>
              <a:spcBef>
                <a:spcPts val="0"/>
              </a:spcBef>
              <a:spcAft>
                <a:spcPts val="0"/>
              </a:spcAft>
              <a:buSzPct val="100000"/>
              <a:buNone/>
            </a:pPr>
            <a:r>
              <a:t/>
            </a:r>
            <a:endParaRPr>
              <a:solidFill>
                <a:srgbClr val="262626"/>
              </a:solidFill>
            </a:endParaRPr>
          </a:p>
          <a:p>
            <a:pPr indent="-363537" lvl="0" marL="457200" rtl="0" algn="l">
              <a:lnSpc>
                <a:spcPct val="115000"/>
              </a:lnSpc>
              <a:spcBef>
                <a:spcPts val="0"/>
              </a:spcBef>
              <a:spcAft>
                <a:spcPts val="0"/>
              </a:spcAft>
              <a:buClr>
                <a:srgbClr val="262626"/>
              </a:buClr>
              <a:buSzPct val="100000"/>
              <a:buChar char="●"/>
            </a:pPr>
            <a:r>
              <a:rPr lang="en-US">
                <a:solidFill>
                  <a:srgbClr val="262626"/>
                </a:solidFill>
                <a:extLst>
                  <a:ext uri="http://customooxmlschemas.google.com/">
                    <go:slidesCustomData xmlns:go="http://customooxmlschemas.google.com/" textRoundtripDataId="1"/>
                  </a:ext>
                </a:extLst>
              </a:rPr>
              <a:t>Written recommendations from the agencies named in Executive Order N-11-23</a:t>
            </a:r>
            <a:endParaRPr>
              <a:solidFill>
                <a:srgbClr val="262626"/>
              </a:solidFill>
            </a:endParaRPr>
          </a:p>
          <a:p>
            <a:pPr indent="-363537" lvl="0" marL="457200" rtl="0" algn="l">
              <a:lnSpc>
                <a:spcPct val="115000"/>
              </a:lnSpc>
              <a:spcBef>
                <a:spcPts val="0"/>
              </a:spcBef>
              <a:spcAft>
                <a:spcPts val="0"/>
              </a:spcAft>
              <a:buClr>
                <a:srgbClr val="262626"/>
              </a:buClr>
              <a:buSzPct val="100000"/>
              <a:buChar char="●"/>
            </a:pPr>
            <a:r>
              <a:rPr lang="en-US">
                <a:solidFill>
                  <a:srgbClr val="262626"/>
                </a:solidFill>
              </a:rPr>
              <a:t>Written public input</a:t>
            </a:r>
            <a:endParaRPr>
              <a:solidFill>
                <a:srgbClr val="262626"/>
              </a:solidFill>
            </a:endParaRPr>
          </a:p>
          <a:p>
            <a:pPr indent="-363537" lvl="0" marL="457200" rtl="0" algn="l">
              <a:lnSpc>
                <a:spcPct val="115000"/>
              </a:lnSpc>
              <a:spcBef>
                <a:spcPts val="0"/>
              </a:spcBef>
              <a:spcAft>
                <a:spcPts val="0"/>
              </a:spcAft>
              <a:buClr>
                <a:srgbClr val="262626"/>
              </a:buClr>
              <a:buSzPct val="100000"/>
              <a:buChar char="●"/>
            </a:pPr>
            <a:r>
              <a:rPr lang="en-US">
                <a:solidFill>
                  <a:srgbClr val="262626"/>
                </a:solidFill>
              </a:rPr>
              <a:t>Recommendations on similar topics such as the California State Plan for Career Education an</a:t>
            </a:r>
            <a:r>
              <a:rPr lang="en-US">
                <a:solidFill>
                  <a:srgbClr val="262626"/>
                </a:solidFill>
              </a:rPr>
              <a:t>d the Student Transfer Achievement Reform Act</a:t>
            </a:r>
            <a:endParaRPr>
              <a:solidFill>
                <a:srgbClr val="262626"/>
              </a:solidFill>
            </a:endParaRPr>
          </a:p>
          <a:p>
            <a:pPr indent="-363537" lvl="0" marL="457200" rtl="0" algn="l">
              <a:lnSpc>
                <a:spcPct val="115000"/>
              </a:lnSpc>
              <a:spcBef>
                <a:spcPts val="0"/>
              </a:spcBef>
              <a:spcAft>
                <a:spcPts val="0"/>
              </a:spcAft>
              <a:buClr>
                <a:srgbClr val="262626"/>
              </a:buClr>
              <a:buSzPct val="100000"/>
              <a:buChar char="●"/>
            </a:pPr>
            <a:r>
              <a:rPr lang="en-US">
                <a:solidFill>
                  <a:srgbClr val="262626"/>
                </a:solidFill>
              </a:rPr>
              <a:t>More than 30 interviews with interest holders </a:t>
            </a:r>
            <a:endParaRPr>
              <a:solidFill>
                <a:srgbClr val="262626"/>
              </a:solidFill>
            </a:endParaRPr>
          </a:p>
          <a:p>
            <a:pPr indent="0" lvl="0" marL="0" rtl="0" algn="l">
              <a:lnSpc>
                <a:spcPct val="115000"/>
              </a:lnSpc>
              <a:spcBef>
                <a:spcPts val="0"/>
              </a:spcBef>
              <a:spcAft>
                <a:spcPts val="0"/>
              </a:spcAft>
              <a:buNone/>
            </a:pPr>
            <a:r>
              <a:t/>
            </a:r>
            <a:endParaRPr>
              <a:solidFill>
                <a:srgbClr val="262626"/>
              </a:solidFill>
            </a:endParaRPr>
          </a:p>
          <a:p>
            <a:pPr indent="0" lvl="0" marL="0" rtl="0" algn="l">
              <a:lnSpc>
                <a:spcPct val="115000"/>
              </a:lnSpc>
              <a:spcBef>
                <a:spcPts val="0"/>
              </a:spcBef>
              <a:spcAft>
                <a:spcPts val="0"/>
              </a:spcAft>
              <a:buNone/>
            </a:pPr>
            <a:r>
              <a:rPr lang="en-US">
                <a:solidFill>
                  <a:srgbClr val="262626"/>
                </a:solidFill>
              </a:rPr>
              <a:t>The preliminary ideas are available in a document on the Career Education website: https://careereducation.gov.ca.gov/</a:t>
            </a:r>
            <a:endParaRPr>
              <a:solidFill>
                <a:srgbClr val="262626"/>
              </a:solidFill>
            </a:endParaRPr>
          </a:p>
          <a:p>
            <a:pPr indent="0" lvl="0" marL="0" rtl="0" algn="l">
              <a:lnSpc>
                <a:spcPct val="100000"/>
              </a:lnSpc>
              <a:spcBef>
                <a:spcPts val="1600"/>
              </a:spcBef>
              <a:spcAft>
                <a:spcPts val="0"/>
              </a:spcAft>
              <a:buSzPct val="10812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g264bfd5010e_0_0"/>
          <p:cNvGrpSpPr/>
          <p:nvPr/>
        </p:nvGrpSpPr>
        <p:grpSpPr>
          <a:xfrm>
            <a:off x="2135474" y="400019"/>
            <a:ext cx="9133898" cy="2327480"/>
            <a:chOff x="3721765" y="946003"/>
            <a:chExt cx="6835726" cy="1193579"/>
          </a:xfrm>
        </p:grpSpPr>
        <p:grpSp>
          <p:nvGrpSpPr>
            <p:cNvPr id="132" name="Google Shape;132;g264bfd5010e_0_0"/>
            <p:cNvGrpSpPr/>
            <p:nvPr/>
          </p:nvGrpSpPr>
          <p:grpSpPr>
            <a:xfrm>
              <a:off x="4732925" y="1140987"/>
              <a:ext cx="529800" cy="998596"/>
              <a:chOff x="4318975" y="1083450"/>
              <a:chExt cx="529800" cy="591305"/>
            </a:xfrm>
          </p:grpSpPr>
          <p:sp>
            <p:nvSpPr>
              <p:cNvPr id="133" name="Google Shape;133;g264bfd5010e_0_0"/>
              <p:cNvSpPr/>
              <p:nvPr/>
            </p:nvSpPr>
            <p:spPr>
              <a:xfrm>
                <a:off x="4517129" y="1083455"/>
                <a:ext cx="133500" cy="591300"/>
              </a:xfrm>
              <a:prstGeom prst="rect">
                <a:avLst/>
              </a:prstGeom>
              <a:solidFill>
                <a:srgbClr val="840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34" name="Google Shape;134;g264bfd5010e_0_0"/>
              <p:cNvCxnSpPr/>
              <p:nvPr/>
            </p:nvCxnSpPr>
            <p:spPr>
              <a:xfrm rot="10800000">
                <a:off x="4318975" y="1083450"/>
                <a:ext cx="529800" cy="0"/>
              </a:xfrm>
              <a:prstGeom prst="straightConnector1">
                <a:avLst/>
              </a:prstGeom>
              <a:noFill/>
              <a:ln cap="flat" cmpd="sng" w="9525">
                <a:solidFill>
                  <a:srgbClr val="840D35"/>
                </a:solidFill>
                <a:prstDash val="solid"/>
                <a:round/>
                <a:headEnd len="sm" w="sm" type="none"/>
                <a:tailEnd len="sm" w="sm" type="none"/>
              </a:ln>
            </p:spPr>
          </p:cxnSp>
        </p:grpSp>
        <p:sp>
          <p:nvSpPr>
            <p:cNvPr id="135" name="Google Shape;135;g264bfd5010e_0_0"/>
            <p:cNvSpPr txBox="1"/>
            <p:nvPr/>
          </p:nvSpPr>
          <p:spPr>
            <a:xfrm>
              <a:off x="5343500" y="946003"/>
              <a:ext cx="2728200" cy="276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rgbClr val="840D35"/>
                  </a:solidFill>
                  <a:latin typeface="Century Gothic"/>
                  <a:ea typeface="Century Gothic"/>
                  <a:cs typeface="Century Gothic"/>
                  <a:sym typeface="Century Gothic"/>
                </a:rPr>
                <a:t>Developing Big Ideas</a:t>
              </a:r>
              <a:endParaRPr b="1" sz="1500">
                <a:solidFill>
                  <a:srgbClr val="840D35"/>
                </a:solidFill>
                <a:latin typeface="Century Gothic"/>
                <a:ea typeface="Century Gothic"/>
                <a:cs typeface="Century Gothic"/>
                <a:sym typeface="Century Gothic"/>
              </a:endParaRPr>
            </a:p>
          </p:txBody>
        </p:sp>
        <p:sp>
          <p:nvSpPr>
            <p:cNvPr id="136" name="Google Shape;136;g264bfd5010e_0_0"/>
            <p:cNvSpPr txBox="1"/>
            <p:nvPr/>
          </p:nvSpPr>
          <p:spPr>
            <a:xfrm>
              <a:off x="5343492" y="1222250"/>
              <a:ext cx="5214000" cy="410700"/>
            </a:xfrm>
            <a:prstGeom prst="rect">
              <a:avLst/>
            </a:prstGeom>
            <a:noFill/>
            <a:ln>
              <a:noFill/>
            </a:ln>
          </p:spPr>
          <p:txBody>
            <a:bodyPr anchorCtr="0" anchor="t" bIns="121900" lIns="121900" spcFirstLastPara="1" rIns="121900" wrap="square" tIns="121900">
              <a:noAutofit/>
            </a:bodyPr>
            <a:lstStyle/>
            <a:p>
              <a:pPr indent="-298450" lvl="0" marL="457200" rtl="0" algn="l">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Read a summary of the preliminary ideas </a:t>
              </a:r>
              <a:endParaRPr sz="1100">
                <a:solidFill>
                  <a:srgbClr val="840D35"/>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Share a recording of this webinar </a:t>
              </a:r>
              <a:endParaRPr sz="1100">
                <a:solidFill>
                  <a:srgbClr val="840D35"/>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Attend the eTranscript California Task Force Meetings </a:t>
              </a:r>
              <a:endParaRPr sz="1100">
                <a:solidFill>
                  <a:srgbClr val="840D35"/>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Attend a regional meeting</a:t>
              </a:r>
              <a:endParaRPr sz="1100">
                <a:solidFill>
                  <a:srgbClr val="840D35"/>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Submit written comments</a:t>
              </a:r>
              <a:endParaRPr sz="1100">
                <a:solidFill>
                  <a:srgbClr val="840D35"/>
                </a:solidFill>
                <a:latin typeface="Century Gothic"/>
                <a:ea typeface="Century Gothic"/>
                <a:cs typeface="Century Gothic"/>
                <a:sym typeface="Century Gothic"/>
              </a:endParaRPr>
            </a:p>
            <a:p>
              <a:pPr indent="-298450" lvl="0" marL="457200" rtl="0" algn="l">
                <a:lnSpc>
                  <a:spcPct val="115000"/>
                </a:lnSpc>
                <a:spcBef>
                  <a:spcPts val="0"/>
                </a:spcBef>
                <a:spcAft>
                  <a:spcPts val="0"/>
                </a:spcAft>
                <a:buClr>
                  <a:srgbClr val="840D35"/>
                </a:buClr>
                <a:buSzPts val="1100"/>
                <a:buFont typeface="Century Gothic"/>
                <a:buChar char="●"/>
              </a:pPr>
              <a:r>
                <a:rPr lang="en-US" sz="1100">
                  <a:solidFill>
                    <a:srgbClr val="840D35"/>
                  </a:solidFill>
                  <a:latin typeface="Century Gothic"/>
                  <a:ea typeface="Century Gothic"/>
                  <a:cs typeface="Century Gothic"/>
                  <a:sym typeface="Century Gothic"/>
                </a:rPr>
                <a:t>Invite Governor’s Office representatives to meet with your community or organization </a:t>
              </a:r>
              <a:endParaRPr sz="1100">
                <a:solidFill>
                  <a:srgbClr val="840D35"/>
                </a:solidFill>
                <a:latin typeface="Century Gothic"/>
                <a:ea typeface="Century Gothic"/>
                <a:cs typeface="Century Gothic"/>
                <a:sym typeface="Century Gothic"/>
              </a:endParaRPr>
            </a:p>
          </p:txBody>
        </p:sp>
        <p:sp>
          <p:nvSpPr>
            <p:cNvPr id="137" name="Google Shape;137;g264bfd5010e_0_0"/>
            <p:cNvSpPr txBox="1"/>
            <p:nvPr/>
          </p:nvSpPr>
          <p:spPr>
            <a:xfrm>
              <a:off x="3721765" y="973699"/>
              <a:ext cx="1014000" cy="3468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0"/>
                </a:spcAft>
                <a:buNone/>
              </a:pPr>
              <a:r>
                <a:rPr lang="en-US" sz="1200">
                  <a:solidFill>
                    <a:srgbClr val="840D35"/>
                  </a:solidFill>
                  <a:latin typeface="Century Gothic"/>
                  <a:ea typeface="Century Gothic"/>
                  <a:cs typeface="Century Gothic"/>
                  <a:sym typeface="Century Gothic"/>
                </a:rPr>
                <a:t>January-June</a:t>
              </a:r>
              <a:endParaRPr sz="1200">
                <a:solidFill>
                  <a:srgbClr val="840D35"/>
                </a:solidFill>
                <a:latin typeface="Century Gothic"/>
                <a:ea typeface="Century Gothic"/>
                <a:cs typeface="Century Gothic"/>
                <a:sym typeface="Century Gothic"/>
              </a:endParaRPr>
            </a:p>
          </p:txBody>
        </p:sp>
      </p:grpSp>
      <p:grpSp>
        <p:nvGrpSpPr>
          <p:cNvPr id="138" name="Google Shape;138;g264bfd5010e_0_0"/>
          <p:cNvGrpSpPr/>
          <p:nvPr/>
        </p:nvGrpSpPr>
        <p:grpSpPr>
          <a:xfrm>
            <a:off x="2066274" y="2351716"/>
            <a:ext cx="9087649" cy="2327299"/>
            <a:chOff x="3669977" y="946003"/>
            <a:chExt cx="6801115" cy="1193487"/>
          </a:xfrm>
        </p:grpSpPr>
        <p:grpSp>
          <p:nvGrpSpPr>
            <p:cNvPr id="139" name="Google Shape;139;g264bfd5010e_0_0"/>
            <p:cNvGrpSpPr/>
            <p:nvPr/>
          </p:nvGrpSpPr>
          <p:grpSpPr>
            <a:xfrm>
              <a:off x="4732925" y="1140987"/>
              <a:ext cx="529800" cy="998503"/>
              <a:chOff x="4318975" y="1083450"/>
              <a:chExt cx="529800" cy="591250"/>
            </a:xfrm>
          </p:grpSpPr>
          <p:sp>
            <p:nvSpPr>
              <p:cNvPr id="140" name="Google Shape;140;g264bfd5010e_0_0"/>
              <p:cNvSpPr/>
              <p:nvPr/>
            </p:nvSpPr>
            <p:spPr>
              <a:xfrm>
                <a:off x="4517125" y="1086100"/>
                <a:ext cx="133500" cy="588600"/>
              </a:xfrm>
              <a:prstGeom prst="rect">
                <a:avLst/>
              </a:prstGeom>
              <a:solidFill>
                <a:srgbClr val="840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41" name="Google Shape;141;g264bfd5010e_0_0"/>
              <p:cNvCxnSpPr/>
              <p:nvPr/>
            </p:nvCxnSpPr>
            <p:spPr>
              <a:xfrm rot="10800000">
                <a:off x="4318975" y="1083450"/>
                <a:ext cx="529800" cy="0"/>
              </a:xfrm>
              <a:prstGeom prst="straightConnector1">
                <a:avLst/>
              </a:prstGeom>
              <a:noFill/>
              <a:ln cap="flat" cmpd="sng" w="9525">
                <a:solidFill>
                  <a:srgbClr val="840D35"/>
                </a:solidFill>
                <a:prstDash val="solid"/>
                <a:round/>
                <a:headEnd len="sm" w="sm" type="none"/>
                <a:tailEnd len="sm" w="sm" type="none"/>
              </a:ln>
            </p:spPr>
          </p:cxnSp>
        </p:grpSp>
        <p:sp>
          <p:nvSpPr>
            <p:cNvPr id="142" name="Google Shape;142;g264bfd5010e_0_0"/>
            <p:cNvSpPr txBox="1"/>
            <p:nvPr/>
          </p:nvSpPr>
          <p:spPr>
            <a:xfrm>
              <a:off x="5343500" y="946003"/>
              <a:ext cx="2728200" cy="276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rgbClr val="840D35"/>
                  </a:solidFill>
                  <a:latin typeface="Century Gothic"/>
                  <a:ea typeface="Century Gothic"/>
                  <a:cs typeface="Century Gothic"/>
                  <a:sym typeface="Century Gothic"/>
                </a:rPr>
                <a:t>Refining Recommendations</a:t>
              </a:r>
              <a:endParaRPr b="1" sz="1500">
                <a:solidFill>
                  <a:srgbClr val="840D35"/>
                </a:solidFill>
                <a:latin typeface="Century Gothic"/>
                <a:ea typeface="Century Gothic"/>
                <a:cs typeface="Century Gothic"/>
                <a:sym typeface="Century Gothic"/>
              </a:endParaRPr>
            </a:p>
          </p:txBody>
        </p:sp>
        <p:sp>
          <p:nvSpPr>
            <p:cNvPr id="143" name="Google Shape;143;g264bfd5010e_0_0"/>
            <p:cNvSpPr txBox="1"/>
            <p:nvPr/>
          </p:nvSpPr>
          <p:spPr>
            <a:xfrm>
              <a:off x="5343491" y="1222252"/>
              <a:ext cx="5127600" cy="410700"/>
            </a:xfrm>
            <a:prstGeom prst="rect">
              <a:avLst/>
            </a:prstGeom>
            <a:noFill/>
            <a:ln>
              <a:noFill/>
            </a:ln>
          </p:spPr>
          <p:txBody>
            <a:bodyPr anchorCtr="0" anchor="t" bIns="121900" lIns="121900" spcFirstLastPara="1" rIns="121900" wrap="square" tIns="121900">
              <a:noAutofit/>
            </a:bodyPr>
            <a:lstStyle/>
            <a:p>
              <a:pPr indent="-311150" lvl="0" marL="457200" rtl="0" algn="l">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Join an advisory group (Students &amp; Families, Educators, Workforce Development Entities, Labor &amp; Industry, and Policymakers &amp; Advocates)</a:t>
              </a:r>
              <a:endParaRPr sz="1100">
                <a:solidFill>
                  <a:srgbClr val="840D35"/>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Attend advisory group meetings</a:t>
              </a:r>
              <a:endParaRPr sz="1100">
                <a:solidFill>
                  <a:srgbClr val="840D35"/>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Submit written comments</a:t>
              </a:r>
              <a:endParaRPr sz="1100">
                <a:solidFill>
                  <a:srgbClr val="840D35"/>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chemeClr val="dk1"/>
                </a:buClr>
                <a:buSzPts val="1300"/>
                <a:buFont typeface="Century Gothic"/>
                <a:buChar char="●"/>
              </a:pPr>
              <a:r>
                <a:rPr lang="en-US" sz="1100">
                  <a:solidFill>
                    <a:srgbClr val="840D35"/>
                  </a:solidFill>
                  <a:latin typeface="Century Gothic"/>
                  <a:ea typeface="Century Gothic"/>
                  <a:cs typeface="Century Gothic"/>
                  <a:sym typeface="Century Gothic"/>
                </a:rPr>
                <a:t>Invite Governor’s office representatives to meet with your community or organization </a:t>
              </a:r>
              <a:endParaRPr sz="1100">
                <a:solidFill>
                  <a:srgbClr val="840D35"/>
                </a:solidFill>
                <a:latin typeface="Century Gothic"/>
                <a:ea typeface="Century Gothic"/>
                <a:cs typeface="Century Gothic"/>
                <a:sym typeface="Century Gothic"/>
              </a:endParaRPr>
            </a:p>
          </p:txBody>
        </p:sp>
        <p:sp>
          <p:nvSpPr>
            <p:cNvPr id="144" name="Google Shape;144;g264bfd5010e_0_0"/>
            <p:cNvSpPr txBox="1"/>
            <p:nvPr/>
          </p:nvSpPr>
          <p:spPr>
            <a:xfrm>
              <a:off x="3669977" y="973688"/>
              <a:ext cx="1065900" cy="3468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0"/>
                </a:spcAft>
                <a:buNone/>
              </a:pPr>
              <a:r>
                <a:rPr lang="en-US" sz="1200">
                  <a:solidFill>
                    <a:srgbClr val="840D35"/>
                  </a:solidFill>
                  <a:latin typeface="Century Gothic"/>
                  <a:ea typeface="Century Gothic"/>
                  <a:cs typeface="Century Gothic"/>
                  <a:sym typeface="Century Gothic"/>
                </a:rPr>
                <a:t>July-September</a:t>
              </a:r>
              <a:endParaRPr sz="1200">
                <a:solidFill>
                  <a:srgbClr val="840D35"/>
                </a:solidFill>
                <a:latin typeface="Century Gothic"/>
                <a:ea typeface="Century Gothic"/>
                <a:cs typeface="Century Gothic"/>
                <a:sym typeface="Century Gothic"/>
              </a:endParaRPr>
            </a:p>
          </p:txBody>
        </p:sp>
      </p:grpSp>
      <p:grpSp>
        <p:nvGrpSpPr>
          <p:cNvPr id="145" name="Google Shape;145;g264bfd5010e_0_0"/>
          <p:cNvGrpSpPr/>
          <p:nvPr/>
        </p:nvGrpSpPr>
        <p:grpSpPr>
          <a:xfrm>
            <a:off x="1720299" y="4300489"/>
            <a:ext cx="9433615" cy="1339551"/>
            <a:chOff x="3411052" y="946003"/>
            <a:chExt cx="7060032" cy="686949"/>
          </a:xfrm>
        </p:grpSpPr>
        <p:grpSp>
          <p:nvGrpSpPr>
            <p:cNvPr id="146" name="Google Shape;146;g264bfd5010e_0_0"/>
            <p:cNvGrpSpPr/>
            <p:nvPr/>
          </p:nvGrpSpPr>
          <p:grpSpPr>
            <a:xfrm>
              <a:off x="4732925" y="1142460"/>
              <a:ext cx="529800" cy="441244"/>
              <a:chOff x="4318975" y="1084322"/>
              <a:chExt cx="529800" cy="261277"/>
            </a:xfrm>
          </p:grpSpPr>
          <p:sp>
            <p:nvSpPr>
              <p:cNvPr id="147" name="Google Shape;147;g264bfd5010e_0_0"/>
              <p:cNvSpPr/>
              <p:nvPr/>
            </p:nvSpPr>
            <p:spPr>
              <a:xfrm>
                <a:off x="4517122" y="1086099"/>
                <a:ext cx="131400" cy="2595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48" name="Google Shape;148;g264bfd5010e_0_0"/>
              <p:cNvCxnSpPr/>
              <p:nvPr/>
            </p:nvCxnSpPr>
            <p:spPr>
              <a:xfrm rot="10800000">
                <a:off x="4318975" y="1084322"/>
                <a:ext cx="529800" cy="0"/>
              </a:xfrm>
              <a:prstGeom prst="straightConnector1">
                <a:avLst/>
              </a:prstGeom>
              <a:noFill/>
              <a:ln cap="flat" cmpd="sng" w="9525">
                <a:solidFill>
                  <a:schemeClr val="accent2"/>
                </a:solidFill>
                <a:prstDash val="solid"/>
                <a:round/>
                <a:headEnd len="sm" w="sm" type="none"/>
                <a:tailEnd len="sm" w="sm" type="none"/>
              </a:ln>
            </p:spPr>
          </p:cxnSp>
        </p:grpSp>
        <p:sp>
          <p:nvSpPr>
            <p:cNvPr id="149" name="Google Shape;149;g264bfd5010e_0_0"/>
            <p:cNvSpPr txBox="1"/>
            <p:nvPr/>
          </p:nvSpPr>
          <p:spPr>
            <a:xfrm>
              <a:off x="5343500" y="946003"/>
              <a:ext cx="2728200" cy="276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US" sz="1500">
                  <a:solidFill>
                    <a:schemeClr val="accent2"/>
                  </a:solidFill>
                  <a:latin typeface="Century Gothic"/>
                  <a:ea typeface="Century Gothic"/>
                  <a:cs typeface="Century Gothic"/>
                  <a:sym typeface="Century Gothic"/>
                </a:rPr>
                <a:t>Taking Action on the Plan</a:t>
              </a:r>
              <a:endParaRPr b="1" sz="1500">
                <a:solidFill>
                  <a:schemeClr val="accent2"/>
                </a:solidFill>
                <a:latin typeface="Century Gothic"/>
                <a:ea typeface="Century Gothic"/>
                <a:cs typeface="Century Gothic"/>
                <a:sym typeface="Century Gothic"/>
              </a:endParaRPr>
            </a:p>
          </p:txBody>
        </p:sp>
        <p:sp>
          <p:nvSpPr>
            <p:cNvPr id="150" name="Google Shape;150;g264bfd5010e_0_0"/>
            <p:cNvSpPr txBox="1"/>
            <p:nvPr/>
          </p:nvSpPr>
          <p:spPr>
            <a:xfrm>
              <a:off x="5343484" y="1222253"/>
              <a:ext cx="5127600" cy="410700"/>
            </a:xfrm>
            <a:prstGeom prst="rect">
              <a:avLst/>
            </a:prstGeom>
            <a:noFill/>
            <a:ln>
              <a:noFill/>
            </a:ln>
          </p:spPr>
          <p:txBody>
            <a:bodyPr anchorCtr="0" anchor="t" bIns="121900" lIns="121900" spcFirstLastPara="1" rIns="121900" wrap="square" tIns="121900">
              <a:noAutofit/>
            </a:bodyPr>
            <a:lstStyle/>
            <a:p>
              <a:pPr indent="-311150" lvl="0" marL="457200" rtl="0" algn="l">
                <a:lnSpc>
                  <a:spcPct val="115000"/>
                </a:lnSpc>
                <a:spcBef>
                  <a:spcPts val="0"/>
                </a:spcBef>
                <a:spcAft>
                  <a:spcPts val="0"/>
                </a:spcAft>
                <a:buClr>
                  <a:schemeClr val="accent2"/>
                </a:buClr>
                <a:buSzPts val="1300"/>
                <a:buFont typeface="Century Gothic"/>
                <a:buChar char="●"/>
              </a:pPr>
              <a:r>
                <a:rPr lang="en-US" sz="1100">
                  <a:solidFill>
                    <a:schemeClr val="accent2"/>
                  </a:solidFill>
                  <a:latin typeface="Century Gothic"/>
                  <a:ea typeface="Century Gothic"/>
                  <a:cs typeface="Century Gothic"/>
                  <a:sym typeface="Century Gothic"/>
                </a:rPr>
                <a:t>Disseminate the Master Plan on Career Education</a:t>
              </a:r>
              <a:endParaRPr sz="1100">
                <a:solidFill>
                  <a:schemeClr val="accent2"/>
                </a:solidFill>
                <a:latin typeface="Century Gothic"/>
                <a:ea typeface="Century Gothic"/>
                <a:cs typeface="Century Gothic"/>
                <a:sym typeface="Century Gothic"/>
              </a:endParaRPr>
            </a:p>
            <a:p>
              <a:pPr indent="-311150" lvl="0" marL="457200" rtl="0" algn="l">
                <a:lnSpc>
                  <a:spcPct val="115000"/>
                </a:lnSpc>
                <a:spcBef>
                  <a:spcPts val="0"/>
                </a:spcBef>
                <a:spcAft>
                  <a:spcPts val="0"/>
                </a:spcAft>
                <a:buClr>
                  <a:schemeClr val="accent2"/>
                </a:buClr>
                <a:buSzPts val="1300"/>
                <a:buFont typeface="Century Gothic"/>
                <a:buChar char="●"/>
              </a:pPr>
              <a:r>
                <a:rPr lang="en-US" sz="1100">
                  <a:solidFill>
                    <a:schemeClr val="accent2"/>
                  </a:solidFill>
                  <a:latin typeface="Century Gothic"/>
                  <a:ea typeface="Century Gothic"/>
                  <a:cs typeface="Century Gothic"/>
                  <a:sym typeface="Century Gothic"/>
                </a:rPr>
                <a:t>Review resources intended to support implementation</a:t>
              </a:r>
              <a:endParaRPr sz="1100">
                <a:solidFill>
                  <a:schemeClr val="accent2"/>
                </a:solidFill>
                <a:latin typeface="Century Gothic"/>
                <a:ea typeface="Century Gothic"/>
                <a:cs typeface="Century Gothic"/>
                <a:sym typeface="Century Gothic"/>
              </a:endParaRPr>
            </a:p>
          </p:txBody>
        </p:sp>
        <p:sp>
          <p:nvSpPr>
            <p:cNvPr id="151" name="Google Shape;151;g264bfd5010e_0_0"/>
            <p:cNvSpPr txBox="1"/>
            <p:nvPr/>
          </p:nvSpPr>
          <p:spPr>
            <a:xfrm>
              <a:off x="3411052" y="973689"/>
              <a:ext cx="1324500" cy="3468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0"/>
                </a:spcAft>
                <a:buNone/>
              </a:pPr>
              <a:r>
                <a:rPr lang="en-US" sz="1200">
                  <a:solidFill>
                    <a:srgbClr val="ED7D31"/>
                  </a:solidFill>
                  <a:latin typeface="Century Gothic"/>
                  <a:ea typeface="Century Gothic"/>
                  <a:cs typeface="Century Gothic"/>
                  <a:sym typeface="Century Gothic"/>
                </a:rPr>
                <a:t>October-November</a:t>
              </a:r>
              <a:endParaRPr sz="1200">
                <a:solidFill>
                  <a:srgbClr val="ED7D31"/>
                </a:solidFill>
                <a:latin typeface="Century Gothic"/>
                <a:ea typeface="Century Gothic"/>
                <a:cs typeface="Century Gothic"/>
                <a:sym typeface="Century Gothic"/>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6527170d8d_0_459"/>
          <p:cNvSpPr txBox="1"/>
          <p:nvPr>
            <p:ph type="title"/>
          </p:nvPr>
        </p:nvSpPr>
        <p:spPr>
          <a:xfrm>
            <a:off x="838200" y="897675"/>
            <a:ext cx="105156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sz="3300"/>
              <a:t>Upcoming Regional Meetings</a:t>
            </a:r>
            <a:endParaRPr sz="3300"/>
          </a:p>
        </p:txBody>
      </p:sp>
      <p:sp>
        <p:nvSpPr>
          <p:cNvPr id="158" name="Google Shape;158;g26527170d8d_0_459"/>
          <p:cNvSpPr txBox="1"/>
          <p:nvPr>
            <p:ph idx="1" type="body"/>
          </p:nvPr>
        </p:nvSpPr>
        <p:spPr>
          <a:xfrm>
            <a:off x="838200" y="1889651"/>
            <a:ext cx="10515600" cy="4572000"/>
          </a:xfrm>
          <a:prstGeom prst="rect">
            <a:avLst/>
          </a:prstGeom>
          <a:noFill/>
          <a:ln>
            <a:noFill/>
          </a:ln>
        </p:spPr>
        <p:txBody>
          <a:bodyPr anchorCtr="0" anchor="t" bIns="45700" lIns="91425" spcFirstLastPara="1" rIns="91425" wrap="square" tIns="45700">
            <a:normAutofit lnSpcReduction="10000"/>
          </a:bodyPr>
          <a:lstStyle/>
          <a:p>
            <a:pPr indent="-387350" lvl="0" marL="457200" rtl="0" algn="l">
              <a:lnSpc>
                <a:spcPct val="100000"/>
              </a:lnSpc>
              <a:spcBef>
                <a:spcPts val="1600"/>
              </a:spcBef>
              <a:spcAft>
                <a:spcPts val="0"/>
              </a:spcAft>
              <a:buClr>
                <a:schemeClr val="dk1"/>
              </a:buClr>
              <a:buSzPts val="2500"/>
              <a:buChar char="●"/>
            </a:pPr>
            <a:r>
              <a:rPr b="1" lang="en-US">
                <a:solidFill>
                  <a:schemeClr val="dk1"/>
                </a:solidFill>
              </a:rPr>
              <a:t>Southern Border: March 1, El Centro </a:t>
            </a:r>
            <a:endParaRPr b="1">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Los Angeles &amp; Orange County: Week of 3/4</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Inland Empire: Week of 3/11</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Kern County, Central San Joaquin &amp; Central Coast: Week of 3/18</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North San Joaquin Valley &amp; Eastern Sierra: Week of 4/8</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Far North and Redwood Coast: Week of 4/15</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San Francisco Bay Area &amp; Capitol Region: Week of 4/22</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Virtual design session: Week of 4/29</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1600"/>
              </a:spcBef>
              <a:spcAft>
                <a:spcPts val="0"/>
              </a:spcAft>
              <a:buSzPts val="2703"/>
              <a:buNone/>
            </a:pPr>
            <a:r>
              <a:rPr lang="en-US">
                <a:solidFill>
                  <a:schemeClr val="dk1"/>
                </a:solidFill>
              </a:rPr>
              <a:t>Specific dates and registration links will be posted to </a:t>
            </a:r>
            <a:r>
              <a:rPr lang="en-US" u="sng">
                <a:solidFill>
                  <a:schemeClr val="dk1"/>
                </a:solidFill>
                <a:hlinkClick r:id="rId3">
                  <a:extLst>
                    <a:ext uri="{A12FA001-AC4F-418D-AE19-62706E023703}">
                      <ahyp:hlinkClr val="tx"/>
                    </a:ext>
                  </a:extLst>
                </a:hlinkClick>
              </a:rPr>
              <a:t>https://careereducation.gov.ca.gov/</a:t>
            </a:r>
            <a:r>
              <a:rPr lang="en-US">
                <a:solidFill>
                  <a:schemeClr val="dk1"/>
                </a:solidFill>
              </a:rPr>
              <a:t> shortly, as they are finalized.</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b115d61fc7_0_4"/>
          <p:cNvSpPr txBox="1"/>
          <p:nvPr>
            <p:ph type="title"/>
          </p:nvPr>
        </p:nvSpPr>
        <p:spPr>
          <a:xfrm>
            <a:off x="838200" y="897675"/>
            <a:ext cx="105156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5B9F"/>
              </a:buClr>
              <a:buSzPts val="4000"/>
              <a:buFont typeface="Century Gothic"/>
              <a:buNone/>
            </a:pPr>
            <a:r>
              <a:rPr lang="en-US" sz="3300"/>
              <a:t>eTranscript California Task Force</a:t>
            </a:r>
            <a:endParaRPr sz="3300"/>
          </a:p>
        </p:txBody>
      </p:sp>
      <p:sp>
        <p:nvSpPr>
          <p:cNvPr id="165" name="Google Shape;165;g2b115d61fc7_0_4"/>
          <p:cNvSpPr txBox="1"/>
          <p:nvPr>
            <p:ph idx="1" type="body"/>
          </p:nvPr>
        </p:nvSpPr>
        <p:spPr>
          <a:xfrm>
            <a:off x="838200" y="1889651"/>
            <a:ext cx="10515600" cy="4572000"/>
          </a:xfrm>
          <a:prstGeom prst="rect">
            <a:avLst/>
          </a:prstGeom>
          <a:noFill/>
          <a:ln>
            <a:noFill/>
          </a:ln>
        </p:spPr>
        <p:txBody>
          <a:bodyPr anchorCtr="0" anchor="t" bIns="45700" lIns="91425" spcFirstLastPara="1" rIns="91425" wrap="square" tIns="45700">
            <a:normAutofit/>
          </a:bodyPr>
          <a:lstStyle/>
          <a:p>
            <a:pPr indent="-387350" lvl="0" marL="457200" rtl="0" algn="l">
              <a:spcBef>
                <a:spcPts val="0"/>
              </a:spcBef>
              <a:spcAft>
                <a:spcPts val="0"/>
              </a:spcAft>
              <a:buClr>
                <a:schemeClr val="dk1"/>
              </a:buClr>
              <a:buSzPts val="2500"/>
              <a:buChar char="●"/>
            </a:pPr>
            <a:r>
              <a:rPr lang="en-US">
                <a:solidFill>
                  <a:schemeClr val="dk1"/>
                </a:solidFill>
              </a:rPr>
              <a:t>Identifying ways to scale existing transcript services for academic purposes and identifying key characteristics for a tool that could be used for skills based hiring</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Meetings held monthly on Zoom</a:t>
            </a:r>
            <a:endParaRPr>
              <a:solidFill>
                <a:schemeClr val="dk1"/>
              </a:solidFill>
            </a:endParaRPr>
          </a:p>
          <a:p>
            <a:pPr indent="-387350" lvl="0" marL="457200" rtl="0" algn="l">
              <a:spcBef>
                <a:spcPts val="0"/>
              </a:spcBef>
              <a:spcAft>
                <a:spcPts val="0"/>
              </a:spcAft>
              <a:buClr>
                <a:schemeClr val="dk1"/>
              </a:buClr>
              <a:buSzPts val="2500"/>
              <a:buChar char="●"/>
            </a:pPr>
            <a:r>
              <a:rPr lang="en-US">
                <a:solidFill>
                  <a:schemeClr val="dk1"/>
                </a:solidFill>
              </a:rPr>
              <a:t>Find out more at: https://c2c.ca.gov/meetings/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Note: The first meeting was last week. A recording and a short background paper are posted on the website.</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6527170d8d_0_13"/>
          <p:cNvSpPr txBox="1"/>
          <p:nvPr>
            <p:ph type="title"/>
          </p:nvPr>
        </p:nvSpPr>
        <p:spPr>
          <a:xfrm>
            <a:off x="863934" y="2146802"/>
            <a:ext cx="6563700" cy="28527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Master Plan for Career Education Concepts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ph type="title"/>
          </p:nvPr>
        </p:nvSpPr>
        <p:spPr>
          <a:xfrm>
            <a:off x="863923" y="2146800"/>
            <a:ext cx="8022000" cy="28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F3864"/>
              </a:buClr>
              <a:buSzPts val="5400"/>
              <a:buFont typeface="Century Gothic"/>
              <a:buNone/>
            </a:pPr>
            <a:r>
              <a:rPr lang="en-US" sz="4100"/>
              <a:t>Create state and regional coordinating bodies </a:t>
            </a:r>
            <a:endParaRPr sz="4100"/>
          </a:p>
          <a:p>
            <a:pPr indent="0" lvl="0" marL="0" rtl="0" algn="ctr">
              <a:lnSpc>
                <a:spcPct val="90000"/>
              </a:lnSpc>
              <a:spcBef>
                <a:spcPts val="0"/>
              </a:spcBef>
              <a:spcAft>
                <a:spcPts val="0"/>
              </a:spcAft>
              <a:buClr>
                <a:srgbClr val="1F3864"/>
              </a:buClr>
              <a:buSzPts val="5400"/>
              <a:buFont typeface="Century Gothic"/>
              <a:buNone/>
            </a:pPr>
            <a:r>
              <a:rPr lang="en-US" sz="4100"/>
              <a:t>that are informed by </a:t>
            </a:r>
            <a:endParaRPr sz="4100"/>
          </a:p>
          <a:p>
            <a:pPr indent="0" lvl="0" marL="0" rtl="0" algn="ctr">
              <a:lnSpc>
                <a:spcPct val="90000"/>
              </a:lnSpc>
              <a:spcBef>
                <a:spcPts val="0"/>
              </a:spcBef>
              <a:spcAft>
                <a:spcPts val="0"/>
              </a:spcAft>
              <a:buClr>
                <a:srgbClr val="1F3864"/>
              </a:buClr>
              <a:buSzPts val="5400"/>
              <a:buFont typeface="Century Gothic"/>
              <a:buNone/>
            </a:pPr>
            <a:r>
              <a:rPr lang="en-US" sz="4100"/>
              <a:t>statewide data systems and </a:t>
            </a:r>
            <a:endParaRPr sz="4100"/>
          </a:p>
          <a:p>
            <a:pPr indent="0" lvl="0" marL="0" rtl="0" algn="ctr">
              <a:lnSpc>
                <a:spcPct val="90000"/>
              </a:lnSpc>
              <a:spcBef>
                <a:spcPts val="0"/>
              </a:spcBef>
              <a:spcAft>
                <a:spcPts val="0"/>
              </a:spcAft>
              <a:buClr>
                <a:srgbClr val="1F3864"/>
              </a:buClr>
              <a:buSzPts val="5400"/>
              <a:buFont typeface="Century Gothic"/>
              <a:buNone/>
            </a:pPr>
            <a:r>
              <a:rPr lang="en-US" sz="4100"/>
              <a:t>supported through technical assistance networks</a:t>
            </a:r>
            <a:endParaRPr sz="41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2020-09-25T02:12:29Z</dcterms:created>
  <dc:creator>Kathy Booth</dc:creator>
</cp:coreProperties>
</file>